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8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693400" cy="7562850"/>
  <p:notesSz cx="10693400" cy="75628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27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3256" y="1596603"/>
            <a:ext cx="7742854" cy="3671788"/>
          </a:xfrm>
        </p:spPr>
        <p:txBody>
          <a:bodyPr anchor="b"/>
          <a:lstStyle>
            <a:lvl1pPr>
              <a:defRPr sz="794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256" y="5268388"/>
            <a:ext cx="7742854" cy="94995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504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1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5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3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012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8" y="5293981"/>
            <a:ext cx="7742853" cy="624986"/>
          </a:xfrm>
        </p:spPr>
        <p:txBody>
          <a:bodyPr anchor="b">
            <a:normAutofit/>
          </a:bodyPr>
          <a:lstStyle>
            <a:lvl1pPr algn="l">
              <a:defRPr sz="2647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3256" y="756285"/>
            <a:ext cx="7742854" cy="401484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7" y="5918967"/>
            <a:ext cx="7742852" cy="544455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15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6" y="1596602"/>
            <a:ext cx="7742854" cy="2184823"/>
          </a:xfrm>
        </p:spPr>
        <p:txBody>
          <a:bodyPr/>
          <a:lstStyle>
            <a:lvl1pPr>
              <a:defRPr sz="5293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6" y="4033520"/>
            <a:ext cx="7742854" cy="2604982"/>
          </a:xfrm>
        </p:spPr>
        <p:txBody>
          <a:bodyPr anchor="ctr">
            <a:normAutofit/>
          </a:bodyPr>
          <a:lstStyle>
            <a:lvl1pPr marL="0" indent="0">
              <a:buNone/>
              <a:defRPr sz="1985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25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593" y="1596602"/>
            <a:ext cx="7017893" cy="2555852"/>
          </a:xfrm>
        </p:spPr>
        <p:txBody>
          <a:bodyPr/>
          <a:lstStyle>
            <a:lvl1pPr>
              <a:defRPr sz="5293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00993" y="4152453"/>
            <a:ext cx="6373321" cy="377342"/>
          </a:xfrm>
        </p:spPr>
        <p:txBody>
          <a:bodyPr anchor="t">
            <a:normAutofit/>
          </a:bodyPr>
          <a:lstStyle>
            <a:lvl1pPr marL="0" indent="0">
              <a:buNone/>
              <a:defRPr lang="en-US" sz="1544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6" y="4797808"/>
            <a:ext cx="7742854" cy="1848697"/>
          </a:xfrm>
        </p:spPr>
        <p:txBody>
          <a:bodyPr anchor="ctr">
            <a:normAutofit/>
          </a:bodyPr>
          <a:lstStyle>
            <a:lvl1pPr marL="0" indent="0">
              <a:buNone/>
              <a:defRPr sz="1985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788086" y="1071076"/>
            <a:ext cx="703527" cy="216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454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85749" y="2882426"/>
            <a:ext cx="703527" cy="216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454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7649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5" y="3445300"/>
            <a:ext cx="7742855" cy="1823090"/>
          </a:xfrm>
        </p:spPr>
        <p:txBody>
          <a:bodyPr anchor="b"/>
          <a:lstStyle>
            <a:lvl1pPr algn="l">
              <a:defRPr sz="4411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6" y="5268390"/>
            <a:ext cx="7742854" cy="948830"/>
          </a:xfrm>
        </p:spPr>
        <p:txBody>
          <a:bodyPr anchor="t"/>
          <a:lstStyle>
            <a:lvl1pPr marL="0" indent="0" algn="l">
              <a:buNone/>
              <a:defRPr sz="2206" cap="none">
                <a:solidFill>
                  <a:schemeClr val="accent1"/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375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32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293" y="2184823"/>
            <a:ext cx="2585320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72414" y="2941108"/>
            <a:ext cx="2568198" cy="3958242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7181" y="2184823"/>
            <a:ext cx="2575998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97922" y="2941108"/>
            <a:ext cx="2585257" cy="3958242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50583" y="2184823"/>
            <a:ext cx="2572378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250583" y="2941108"/>
            <a:ext cx="2572378" cy="3958242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68988" y="2352887"/>
            <a:ext cx="0" cy="4369647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08043" y="2352887"/>
            <a:ext cx="0" cy="437458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759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32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414" y="4687852"/>
            <a:ext cx="2579341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72414" y="2436919"/>
            <a:ext cx="2579341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72414" y="5323343"/>
            <a:ext cx="2579341" cy="726939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2196" y="4687852"/>
            <a:ext cx="2570984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12194" y="2436919"/>
            <a:ext cx="2570984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008" y="5323342"/>
            <a:ext cx="2574389" cy="726939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50583" y="4687852"/>
            <a:ext cx="2572378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250582" y="2436919"/>
            <a:ext cx="2572378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50476" y="5323339"/>
            <a:ext cx="2575784" cy="726939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68988" y="2352887"/>
            <a:ext cx="0" cy="4369647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08043" y="2352887"/>
            <a:ext cx="0" cy="437458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285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521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5385" y="474431"/>
            <a:ext cx="1537577" cy="6424921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2414" y="852673"/>
            <a:ext cx="6512416" cy="604667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636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1720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DFE6CF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62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20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8" y="3155857"/>
            <a:ext cx="7742853" cy="2112533"/>
          </a:xfrm>
        </p:spPr>
        <p:txBody>
          <a:bodyPr anchor="b"/>
          <a:lstStyle>
            <a:lvl1pPr algn="l">
              <a:defRPr sz="4411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6" y="5268390"/>
            <a:ext cx="7742854" cy="948830"/>
          </a:xfrm>
        </p:spPr>
        <p:txBody>
          <a:bodyPr anchor="t"/>
          <a:lstStyle>
            <a:lvl1pPr marL="0" indent="0" algn="l">
              <a:buNone/>
              <a:defRPr sz="2206" cap="all">
                <a:solidFill>
                  <a:schemeClr val="accent1"/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24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7950" y="2272358"/>
            <a:ext cx="3856960" cy="4626994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0755" y="2267414"/>
            <a:ext cx="3856962" cy="4631937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6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949" y="2100792"/>
            <a:ext cx="3856959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950" y="2773045"/>
            <a:ext cx="3856960" cy="4126306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0756" y="2100792"/>
            <a:ext cx="3856960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/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0756" y="2773045"/>
            <a:ext cx="3856960" cy="4126306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47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59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50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5" y="1596602"/>
            <a:ext cx="2983793" cy="1596602"/>
          </a:xfrm>
        </p:spPr>
        <p:txBody>
          <a:bodyPr anchor="b"/>
          <a:lstStyle>
            <a:lvl1pPr algn="l">
              <a:defRPr sz="2647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601" y="1596602"/>
            <a:ext cx="4558510" cy="5041900"/>
          </a:xfrm>
        </p:spPr>
        <p:txBody>
          <a:bodyPr anchor="ctr">
            <a:normAutofit/>
          </a:bodyPr>
          <a:lstStyle>
            <a:lvl1pPr>
              <a:defRPr sz="2206"/>
            </a:lvl1pPr>
            <a:lvl2pPr>
              <a:defRPr sz="1985"/>
            </a:lvl2pPr>
            <a:lvl3pPr>
              <a:defRPr sz="1764"/>
            </a:lvl3pPr>
            <a:lvl4pPr>
              <a:defRPr sz="1544"/>
            </a:lvl4pPr>
            <a:lvl5pPr>
              <a:defRPr sz="1544"/>
            </a:lvl5pPr>
            <a:lvl6pPr>
              <a:defRPr sz="1544"/>
            </a:lvl6pPr>
            <a:lvl7pPr>
              <a:defRPr sz="1544"/>
            </a:lvl7pPr>
            <a:lvl8pPr>
              <a:defRPr sz="1544"/>
            </a:lvl8pPr>
            <a:lvl9pPr>
              <a:defRPr sz="1544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5" y="3450902"/>
            <a:ext cx="2983793" cy="3193202"/>
          </a:xfrm>
        </p:spPr>
        <p:txBody>
          <a:bodyPr/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50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337" y="2044762"/>
            <a:ext cx="4468066" cy="1736663"/>
          </a:xfrm>
        </p:spPr>
        <p:txBody>
          <a:bodyPr anchor="b">
            <a:normAutofit/>
          </a:bodyPr>
          <a:lstStyle>
            <a:lvl1pPr algn="l">
              <a:defRPr sz="397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919" y="1260475"/>
            <a:ext cx="2807748" cy="50419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5" y="4033520"/>
            <a:ext cx="4461112" cy="1512570"/>
          </a:xfrm>
        </p:spPr>
        <p:txBody>
          <a:bodyPr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9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7366836" y="1848697"/>
            <a:ext cx="3297132" cy="310917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6653942" y="-504190"/>
            <a:ext cx="1871345" cy="176466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7366836" y="6722533"/>
            <a:ext cx="1158452" cy="109241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80081" y="2941108"/>
            <a:ext cx="4901142" cy="462174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982086" y="3193203"/>
            <a:ext cx="2762462" cy="260498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841" y="499248"/>
            <a:ext cx="8250875" cy="154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949" y="2263921"/>
            <a:ext cx="7848906" cy="46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797994" y="2009107"/>
            <a:ext cx="1092411" cy="2674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13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418199" y="3591151"/>
            <a:ext cx="4256496" cy="267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13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2410" y="326132"/>
            <a:ext cx="735362" cy="846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08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959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</p:sldLayoutIdLst>
  <p:txStyles>
    <p:titleStyle>
      <a:lvl1pPr algn="l" defTabSz="504200" rtl="0" eaLnBrk="1" latinLnBrk="0" hangingPunct="1">
        <a:spcBef>
          <a:spcPct val="0"/>
        </a:spcBef>
        <a:buNone/>
        <a:defRPr sz="463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8150" indent="-37815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06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19325" indent="-315125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5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260500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7647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2689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7731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2773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7815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28570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4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6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10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52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4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6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png"/><Relationship Id="rId7" Type="http://schemas.openxmlformats.org/officeDocument/2006/relationships/image" Target="../media/image5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7.jp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png"/><Relationship Id="rId7" Type="http://schemas.openxmlformats.org/officeDocument/2006/relationships/image" Target="../media/image63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70.png"/><Relationship Id="rId7" Type="http://schemas.openxmlformats.org/officeDocument/2006/relationships/image" Target="../media/image7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BATTLE OF NEIGHBORHOODS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Ibm data science capstone Project</a:t>
            </a:r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079500" y="5915025"/>
            <a:ext cx="8305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07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1735" y="1301496"/>
            <a:ext cx="3582924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6315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48144" y="1321308"/>
            <a:ext cx="215265" cy="285115"/>
          </a:xfrm>
          <a:custGeom>
            <a:avLst/>
            <a:gdLst/>
            <a:ahLst/>
            <a:cxnLst/>
            <a:rect l="l" t="t" r="r" b="b"/>
            <a:pathLst>
              <a:path w="215265" h="285115">
                <a:moveTo>
                  <a:pt x="214884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4968" y="71628"/>
                </a:lnTo>
                <a:lnTo>
                  <a:pt x="51816" y="164592"/>
                </a:lnTo>
                <a:lnTo>
                  <a:pt x="214884" y="164592"/>
                </a:lnTo>
                <a:lnTo>
                  <a:pt x="214884" y="216408"/>
                </a:lnTo>
                <a:close/>
              </a:path>
              <a:path w="21526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526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0523" y="1313688"/>
            <a:ext cx="230504" cy="299085"/>
          </a:xfrm>
          <a:custGeom>
            <a:avLst/>
            <a:gdLst/>
            <a:ahLst/>
            <a:cxnLst/>
            <a:rect l="l" t="t" r="r" b="b"/>
            <a:pathLst>
              <a:path w="230504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8684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7620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30504" h="299084">
                <a:moveTo>
                  <a:pt x="216408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6596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6596" y="164592"/>
                </a:lnTo>
                <a:lnTo>
                  <a:pt x="202692" y="172212"/>
                </a:lnTo>
                <a:lnTo>
                  <a:pt x="216408" y="172212"/>
                </a:lnTo>
                <a:lnTo>
                  <a:pt x="216408" y="178308"/>
                </a:lnTo>
                <a:close/>
              </a:path>
              <a:path w="230504" h="299084">
                <a:moveTo>
                  <a:pt x="202692" y="13716"/>
                </a:moveTo>
                <a:lnTo>
                  <a:pt x="196596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30504" h="299084">
                <a:moveTo>
                  <a:pt x="142031" y="13716"/>
                </a:moveTo>
                <a:lnTo>
                  <a:pt x="138684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30504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30504" h="299084">
                <a:moveTo>
                  <a:pt x="137160" y="178308"/>
                </a:moveTo>
                <a:lnTo>
                  <a:pt x="56388" y="178308"/>
                </a:lnTo>
                <a:lnTo>
                  <a:pt x="53340" y="175260"/>
                </a:lnTo>
                <a:lnTo>
                  <a:pt x="51816" y="172212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8016" y="73152"/>
                </a:lnTo>
                <a:lnTo>
                  <a:pt x="131064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7722"/>
                </a:lnTo>
                <a:lnTo>
                  <a:pt x="73643" y="164592"/>
                </a:lnTo>
                <a:lnTo>
                  <a:pt x="59436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30504" h="299084">
                <a:moveTo>
                  <a:pt x="126492" y="97722"/>
                </a:moveTo>
                <a:lnTo>
                  <a:pt x="126492" y="79248"/>
                </a:lnTo>
                <a:lnTo>
                  <a:pt x="133525" y="84875"/>
                </a:lnTo>
                <a:lnTo>
                  <a:pt x="132588" y="85344"/>
                </a:lnTo>
                <a:lnTo>
                  <a:pt x="136275" y="85344"/>
                </a:lnTo>
                <a:lnTo>
                  <a:pt x="126492" y="97722"/>
                </a:lnTo>
                <a:close/>
              </a:path>
              <a:path w="230504" h="299084">
                <a:moveTo>
                  <a:pt x="133525" y="84875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8684" y="82296"/>
                </a:lnTo>
                <a:lnTo>
                  <a:pt x="133525" y="84875"/>
                </a:lnTo>
                <a:close/>
              </a:path>
              <a:path w="230504" h="299084">
                <a:moveTo>
                  <a:pt x="136275" y="85344"/>
                </a:moveTo>
                <a:lnTo>
                  <a:pt x="134112" y="85344"/>
                </a:lnTo>
                <a:lnTo>
                  <a:pt x="133525" y="84875"/>
                </a:lnTo>
                <a:lnTo>
                  <a:pt x="138684" y="82296"/>
                </a:lnTo>
                <a:lnTo>
                  <a:pt x="136275" y="85344"/>
                </a:lnTo>
                <a:close/>
              </a:path>
              <a:path w="230504" h="299084">
                <a:moveTo>
                  <a:pt x="126492" y="172212"/>
                </a:moveTo>
                <a:lnTo>
                  <a:pt x="126492" y="97722"/>
                </a:lnTo>
                <a:lnTo>
                  <a:pt x="138684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4112" y="164592"/>
                </a:lnTo>
                <a:lnTo>
                  <a:pt x="126492" y="172212"/>
                </a:lnTo>
                <a:close/>
              </a:path>
              <a:path w="230504" h="299084">
                <a:moveTo>
                  <a:pt x="134112" y="85344"/>
                </a:moveTo>
                <a:lnTo>
                  <a:pt x="132588" y="85344"/>
                </a:lnTo>
                <a:lnTo>
                  <a:pt x="133525" y="84875"/>
                </a:lnTo>
                <a:lnTo>
                  <a:pt x="134112" y="85344"/>
                </a:lnTo>
                <a:close/>
              </a:path>
              <a:path w="230504" h="299084">
                <a:moveTo>
                  <a:pt x="64008" y="176784"/>
                </a:moveTo>
                <a:lnTo>
                  <a:pt x="59436" y="164592"/>
                </a:lnTo>
                <a:lnTo>
                  <a:pt x="73643" y="164592"/>
                </a:lnTo>
                <a:lnTo>
                  <a:pt x="64008" y="176784"/>
                </a:lnTo>
                <a:close/>
              </a:path>
              <a:path w="230504" h="299084">
                <a:moveTo>
                  <a:pt x="138684" y="176784"/>
                </a:moveTo>
                <a:lnTo>
                  <a:pt x="64008" y="176784"/>
                </a:lnTo>
                <a:lnTo>
                  <a:pt x="73643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30504" h="299084">
                <a:moveTo>
                  <a:pt x="140208" y="172212"/>
                </a:moveTo>
                <a:lnTo>
                  <a:pt x="126492" y="172212"/>
                </a:lnTo>
                <a:lnTo>
                  <a:pt x="134112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30504" h="299084">
                <a:moveTo>
                  <a:pt x="202692" y="172212"/>
                </a:moveTo>
                <a:lnTo>
                  <a:pt x="196596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30504" h="299084">
                <a:moveTo>
                  <a:pt x="230124" y="178308"/>
                </a:moveTo>
                <a:lnTo>
                  <a:pt x="222504" y="178308"/>
                </a:lnTo>
                <a:lnTo>
                  <a:pt x="216408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7076" y="164592"/>
                </a:lnTo>
                <a:lnTo>
                  <a:pt x="230124" y="167640"/>
                </a:lnTo>
                <a:lnTo>
                  <a:pt x="230124" y="178308"/>
                </a:lnTo>
                <a:close/>
              </a:path>
              <a:path w="230504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30504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30504" h="299084">
                <a:moveTo>
                  <a:pt x="216408" y="224028"/>
                </a:moveTo>
                <a:lnTo>
                  <a:pt x="216408" y="172212"/>
                </a:lnTo>
                <a:lnTo>
                  <a:pt x="222504" y="178308"/>
                </a:lnTo>
                <a:lnTo>
                  <a:pt x="230124" y="178308"/>
                </a:lnTo>
                <a:lnTo>
                  <a:pt x="230124" y="216408"/>
                </a:lnTo>
                <a:lnTo>
                  <a:pt x="222504" y="216408"/>
                </a:lnTo>
                <a:lnTo>
                  <a:pt x="216408" y="224028"/>
                </a:lnTo>
                <a:close/>
              </a:path>
              <a:path w="230504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30504" h="299084">
                <a:moveTo>
                  <a:pt x="13716" y="224028"/>
                </a:moveTo>
                <a:lnTo>
                  <a:pt x="7620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30504" h="299084">
                <a:moveTo>
                  <a:pt x="140208" y="230124"/>
                </a:moveTo>
                <a:lnTo>
                  <a:pt x="134112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6408" y="216408"/>
                </a:lnTo>
                <a:lnTo>
                  <a:pt x="216408" y="224028"/>
                </a:lnTo>
                <a:lnTo>
                  <a:pt x="202692" y="224028"/>
                </a:lnTo>
                <a:lnTo>
                  <a:pt x="196596" y="230124"/>
                </a:lnTo>
                <a:lnTo>
                  <a:pt x="202692" y="230124"/>
                </a:lnTo>
                <a:lnTo>
                  <a:pt x="202692" y="284987"/>
                </a:lnTo>
                <a:lnTo>
                  <a:pt x="196596" y="284987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27076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6408" y="224028"/>
                </a:lnTo>
                <a:lnTo>
                  <a:pt x="222504" y="216408"/>
                </a:lnTo>
                <a:lnTo>
                  <a:pt x="230124" y="216408"/>
                </a:lnTo>
                <a:lnTo>
                  <a:pt x="230124" y="227076"/>
                </a:lnTo>
                <a:lnTo>
                  <a:pt x="227076" y="230124"/>
                </a:lnTo>
                <a:close/>
              </a:path>
              <a:path w="230504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4112" y="230124"/>
                </a:lnTo>
                <a:lnTo>
                  <a:pt x="140208" y="230124"/>
                </a:lnTo>
                <a:lnTo>
                  <a:pt x="140208" y="284987"/>
                </a:lnTo>
                <a:lnTo>
                  <a:pt x="134112" y="284987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30504" h="299084">
                <a:moveTo>
                  <a:pt x="202692" y="230124"/>
                </a:moveTo>
                <a:lnTo>
                  <a:pt x="196596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30504" h="299084">
                <a:moveTo>
                  <a:pt x="140208" y="292608"/>
                </a:moveTo>
                <a:lnTo>
                  <a:pt x="134112" y="284987"/>
                </a:lnTo>
                <a:lnTo>
                  <a:pt x="140208" y="284987"/>
                </a:lnTo>
                <a:lnTo>
                  <a:pt x="140208" y="292608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7"/>
                </a:lnTo>
                <a:lnTo>
                  <a:pt x="188976" y="284987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02692" y="292608"/>
                </a:moveTo>
                <a:lnTo>
                  <a:pt x="188976" y="292608"/>
                </a:lnTo>
                <a:lnTo>
                  <a:pt x="196596" y="284987"/>
                </a:lnTo>
                <a:lnTo>
                  <a:pt x="202692" y="284987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08240"/>
            <a:ext cx="8047355" cy="17303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from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foursquare.com</a:t>
            </a:r>
            <a:endParaRPr sz="2000">
              <a:latin typeface="Tw Cen MT"/>
              <a:cs typeface="Tw Cen MT"/>
            </a:endParaRPr>
          </a:p>
          <a:p>
            <a:pPr marL="12700" marR="5080">
              <a:lnSpc>
                <a:spcPct val="99800"/>
              </a:lnSpc>
              <a:spcBef>
                <a:spcPts val="484"/>
              </a:spcBef>
            </a:pP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geographical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coordinates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will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be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utilized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input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the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Foursquare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API,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that will be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leveraged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provision venues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information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15" dirty="0">
                <a:solidFill>
                  <a:srgbClr val="DFE6CF"/>
                </a:solidFill>
                <a:latin typeface="Tw Cen MT"/>
                <a:cs typeface="Tw Cen MT"/>
              </a:rPr>
              <a:t>each 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neighborhood.We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will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use the Foursquare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API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neighborhoods in</a:t>
            </a:r>
            <a:r>
              <a:rPr sz="2000" spc="-1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City.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below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image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Foursquare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API</a:t>
            </a:r>
            <a:r>
              <a:rPr sz="2000" spc="-9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9324" y="3991355"/>
            <a:ext cx="7716011" cy="2528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42488" y="1301496"/>
            <a:ext cx="4379976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8592" y="1967006"/>
            <a:ext cx="80295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35115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4032885" algn="l"/>
              </a:tabLst>
            </a:pP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spc="-35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neighbourhood	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has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5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boroughs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 306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neighborhoods</a:t>
            </a:r>
            <a:endParaRPr sz="24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PART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1 -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Manhattan and</a:t>
            </a:r>
            <a:r>
              <a:rPr sz="2400" spc="1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Brooklyn</a:t>
            </a:r>
            <a:endParaRPr sz="24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PART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2 -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Queens and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Staten</a:t>
            </a:r>
            <a:r>
              <a:rPr sz="2400" spc="1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Island.</a:t>
            </a:r>
            <a:endParaRPr sz="2400" dirty="0">
              <a:latin typeface="Tw Cen MT"/>
              <a:cs typeface="Tw Cen MT"/>
            </a:endParaRPr>
          </a:p>
          <a:p>
            <a:pPr marL="286385" marR="48514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Only restaurant data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filtered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foursquare.com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venues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data and utilized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this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project.</a:t>
            </a:r>
            <a:endParaRPr sz="2400" dirty="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CC1C8"/>
              </a:buClr>
              <a:buFont typeface="Arial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This is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done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because 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following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Exploratory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analysis.</a:t>
            </a:r>
            <a:endParaRPr sz="2400" dirty="0">
              <a:latin typeface="Tw Cen MT"/>
              <a:cs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1171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7"/>
                </a:moveTo>
                <a:lnTo>
                  <a:pt x="41148" y="284987"/>
                </a:lnTo>
                <a:lnTo>
                  <a:pt x="41148" y="51816"/>
                </a:lnTo>
                <a:lnTo>
                  <a:pt x="0" y="51816"/>
                </a:lnTo>
                <a:lnTo>
                  <a:pt x="10667" y="0"/>
                </a:lnTo>
                <a:lnTo>
                  <a:pt x="103632" y="0"/>
                </a:lnTo>
                <a:lnTo>
                  <a:pt x="103632" y="28498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3552" y="1315211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79"/>
                </a:moveTo>
                <a:lnTo>
                  <a:pt x="44196" y="297179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79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12141"/>
            <a:ext cx="3560445" cy="42932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47320">
              <a:lnSpc>
                <a:spcPct val="80000"/>
              </a:lnSpc>
              <a:spcBef>
                <a:spcPts val="585"/>
              </a:spcBef>
            </a:pPr>
            <a:r>
              <a:rPr sz="2000" b="1" spc="5" dirty="0">
                <a:solidFill>
                  <a:srgbClr val="DFE6CF"/>
                </a:solidFill>
                <a:latin typeface="Tw Cen MT"/>
                <a:cs typeface="Tw Cen MT"/>
              </a:rPr>
              <a:t>Data 1- </a:t>
            </a:r>
            <a:r>
              <a:rPr sz="2000" b="1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city 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Geographical Coordinates</a:t>
            </a:r>
            <a:r>
              <a:rPr sz="2000" b="1" spc="-5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Data.</a:t>
            </a:r>
            <a:endParaRPr sz="2000">
              <a:latin typeface="Tw Cen MT"/>
              <a:cs typeface="Tw Cen MT"/>
            </a:endParaRPr>
          </a:p>
          <a:p>
            <a:pPr marL="286385" marR="445134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106807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Load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explore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	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newyork_data.json</a:t>
            </a:r>
            <a:endParaRPr sz="2000">
              <a:latin typeface="Tw Cen MT"/>
              <a:cs typeface="Tw Cen MT"/>
            </a:endParaRPr>
          </a:p>
          <a:p>
            <a:pPr marL="286385" marR="33083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Transform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of nested 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python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dictionaries into a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pandas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dataframe.</a:t>
            </a:r>
            <a:endParaRPr sz="2000">
              <a:latin typeface="Tw Cen MT"/>
              <a:cs typeface="Tw Cen MT"/>
            </a:endParaRPr>
          </a:p>
          <a:p>
            <a:pPr marL="286385" marR="257175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Dataframe contains the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geographical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coordinates of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neighborhoods.</a:t>
            </a:r>
            <a:endParaRPr sz="2000">
              <a:latin typeface="Tw Cen MT"/>
              <a:cs typeface="Tw Cen MT"/>
            </a:endParaRPr>
          </a:p>
          <a:p>
            <a:pPr marL="286385" marR="38862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will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used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get</a:t>
            </a:r>
            <a:r>
              <a:rPr sz="2000" spc="-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Venues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from</a:t>
            </a:r>
            <a:r>
              <a:rPr sz="2000" spc="-6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Foursquare.</a:t>
            </a:r>
            <a:endParaRPr sz="2000">
              <a:latin typeface="Tw Cen MT"/>
              <a:cs typeface="Tw Cen MT"/>
            </a:endParaRPr>
          </a:p>
          <a:p>
            <a:pPr marL="286385" marR="508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Geopy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folium libraries</a:t>
            </a:r>
            <a:r>
              <a:rPr sz="2000" spc="-1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used  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create a map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with neighborhoods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superimposed on</a:t>
            </a:r>
            <a:r>
              <a:rPr sz="2000" spc="-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top.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4335" y="2045208"/>
            <a:ext cx="4689348" cy="425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3"/>
                </a:moveTo>
                <a:lnTo>
                  <a:pt x="3048" y="291083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3"/>
                </a:lnTo>
                <a:lnTo>
                  <a:pt x="201168" y="237743"/>
                </a:lnTo>
                <a:lnTo>
                  <a:pt x="201168" y="29108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20" y="130759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19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1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3"/>
                </a:lnTo>
                <a:lnTo>
                  <a:pt x="126492" y="237743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1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1"/>
                </a:lnTo>
                <a:lnTo>
                  <a:pt x="23349" y="291083"/>
                </a:lnTo>
                <a:lnTo>
                  <a:pt x="9144" y="291083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3"/>
                </a:lnTo>
                <a:lnTo>
                  <a:pt x="141224" y="237743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3"/>
                </a:lnTo>
                <a:lnTo>
                  <a:pt x="211836" y="237743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3"/>
                </a:lnTo>
                <a:lnTo>
                  <a:pt x="207264" y="291083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3"/>
                </a:lnTo>
                <a:lnTo>
                  <a:pt x="23349" y="291083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3"/>
                </a:lnTo>
                <a:lnTo>
                  <a:pt x="201168" y="291083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3"/>
                </a:lnTo>
                <a:lnTo>
                  <a:pt x="214884" y="291083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67006"/>
            <a:ext cx="3865879" cy="463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475615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2-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DOHMH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Farmers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Markets and Food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Boxes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dataset.</a:t>
            </a:r>
            <a:endParaRPr sz="2400">
              <a:latin typeface="Tw Cen MT"/>
              <a:cs typeface="Tw Cen MT"/>
            </a:endParaRPr>
          </a:p>
          <a:p>
            <a:pPr marL="287020" marR="4368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this </a:t>
            </a:r>
            <a:r>
              <a:rPr sz="2400" spc="-35" dirty="0">
                <a:solidFill>
                  <a:srgbClr val="DFE6CF"/>
                </a:solidFill>
                <a:latin typeface="Tw Cen MT"/>
                <a:cs typeface="Tw Cen MT"/>
              </a:rPr>
              <a:t>we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will be using the  data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Farmers</a:t>
            </a:r>
            <a:r>
              <a:rPr sz="2400" spc="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Markets</a:t>
            </a:r>
            <a:endParaRPr sz="2400">
              <a:latin typeface="Tw Cen MT"/>
              <a:cs typeface="Tw Cen MT"/>
            </a:endParaRPr>
          </a:p>
          <a:p>
            <a:pPr marL="287020" marR="50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There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totally 144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Farmers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Markets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York  </a:t>
            </a:r>
            <a:r>
              <a:rPr sz="2400" spc="-35" dirty="0">
                <a:solidFill>
                  <a:srgbClr val="DFE6CF"/>
                </a:solidFill>
                <a:latin typeface="Tw Cen MT"/>
                <a:cs typeface="Tw Cen MT"/>
              </a:rPr>
              <a:t>city.</a:t>
            </a:r>
            <a:endParaRPr sz="2400">
              <a:latin typeface="Tw Cen MT"/>
              <a:cs typeface="Tw Cen MT"/>
            </a:endParaRPr>
          </a:p>
          <a:p>
            <a:pPr marL="287020" marR="3429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Highest number are in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Manhattan and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Brooklyn.And 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lowest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Queens,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Bronx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 Staten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Island.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09844" y="2391156"/>
            <a:ext cx="3659123" cy="3645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3"/>
                </a:moveTo>
                <a:lnTo>
                  <a:pt x="3048" y="291083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3"/>
                </a:lnTo>
                <a:lnTo>
                  <a:pt x="201168" y="237743"/>
                </a:lnTo>
                <a:lnTo>
                  <a:pt x="201168" y="29108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20" y="130759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19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1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3"/>
                </a:lnTo>
                <a:lnTo>
                  <a:pt x="126492" y="237743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1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1"/>
                </a:lnTo>
                <a:lnTo>
                  <a:pt x="23349" y="291083"/>
                </a:lnTo>
                <a:lnTo>
                  <a:pt x="9144" y="291083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3"/>
                </a:lnTo>
                <a:lnTo>
                  <a:pt x="141224" y="237743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3"/>
                </a:lnTo>
                <a:lnTo>
                  <a:pt x="211836" y="237743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3"/>
                </a:lnTo>
                <a:lnTo>
                  <a:pt x="207264" y="291083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3"/>
                </a:lnTo>
                <a:lnTo>
                  <a:pt x="23349" y="291083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3"/>
                </a:lnTo>
                <a:lnTo>
                  <a:pt x="201168" y="291083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3"/>
                </a:lnTo>
                <a:lnTo>
                  <a:pt x="214884" y="291083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2079" y="1968561"/>
            <a:ext cx="4960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Farmers Market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visualisation-New </a:t>
            </a:r>
            <a:r>
              <a:rPr sz="2000" b="1" spc="-45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000" b="1" spc="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b="1" spc="-1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6816" y="2407920"/>
            <a:ext cx="6922007" cy="4123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6140" y="1301496"/>
            <a:ext cx="3217163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6120" y="1309116"/>
            <a:ext cx="210312" cy="30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967006"/>
            <a:ext cx="794258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8275" indent="-274320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b="1" spc="1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3 : </a:t>
            </a:r>
            <a:r>
              <a:rPr sz="2400" spc="-8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analyize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Population,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Demographics  and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Cuisine 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scrapped the data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Wikipedia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pages given  above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r>
              <a:rPr sz="2400" spc="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section.</a:t>
            </a:r>
            <a:endParaRPr sz="2400">
              <a:latin typeface="Tw Cen MT"/>
              <a:cs typeface="Tw Cen MT"/>
            </a:endParaRPr>
          </a:p>
          <a:p>
            <a:pPr marL="286385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Tw Cen MT"/>
                <a:cs typeface="Tw Cen MT"/>
              </a:rPr>
              <a:t>We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used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BeautifulSoup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python</a:t>
            </a:r>
            <a:r>
              <a:rPr sz="2400" spc="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library.</a:t>
            </a:r>
            <a:endParaRPr sz="2400">
              <a:latin typeface="Tw Cen MT"/>
              <a:cs typeface="Tw Cen MT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Beautiful Soup is a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Python package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parsing HTML and XML  documents (including having malformed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markup,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i.e.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non-closed 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tags,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so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named after tag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soup).</a:t>
            </a:r>
            <a:endParaRPr sz="2400">
              <a:latin typeface="Tw Cen MT"/>
              <a:cs typeface="Tw Cen MT"/>
            </a:endParaRPr>
          </a:p>
          <a:p>
            <a:pPr marL="286385" marR="301625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creates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parse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tree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parsed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pages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that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can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be used to 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extract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HTML, </a:t>
            </a:r>
            <a:r>
              <a:rPr sz="2400" spc="15" dirty="0">
                <a:solidFill>
                  <a:srgbClr val="DFE6CF"/>
                </a:solidFill>
                <a:latin typeface="Tw Cen MT"/>
                <a:cs typeface="Tw Cen MT"/>
              </a:rPr>
              <a:t>which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useful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web</a:t>
            </a:r>
            <a:r>
              <a:rPr sz="2400" spc="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scraping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404" y="1348740"/>
            <a:ext cx="2872739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5967" y="1484375"/>
            <a:ext cx="222504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1916" y="1354836"/>
            <a:ext cx="188975" cy="273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6528" y="1501139"/>
            <a:ext cx="128016" cy="65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1703" y="1347216"/>
            <a:ext cx="3630168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6861" y="2000492"/>
            <a:ext cx="7926705" cy="265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634" indent="-274955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655" algn="l"/>
              </a:tabLst>
            </a:pP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Manhattan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(New </a:t>
            </a:r>
            <a:r>
              <a:rPr sz="1800" spc="-2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County) is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geographically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smallest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most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densely 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populated</a:t>
            </a:r>
            <a:r>
              <a:rPr sz="1800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borough.</a:t>
            </a:r>
            <a:endParaRPr sz="1800">
              <a:latin typeface="Tw Cen MT"/>
              <a:cs typeface="Tw Cen MT"/>
            </a:endParaRPr>
          </a:p>
          <a:p>
            <a:pPr marL="287020" marR="144780" indent="-274955" algn="just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Font typeface="Arial"/>
              <a:buChar char="•"/>
              <a:tabLst>
                <a:tab pos="287655" algn="l"/>
              </a:tabLst>
            </a:pP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Manhattan's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(New </a:t>
            </a:r>
            <a:r>
              <a:rPr sz="1800" spc="-2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County's) population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density of 72,033 people per square  mile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(27,812/km²)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in 2015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makes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highest of </a:t>
            </a:r>
            <a:r>
              <a:rPr sz="1800" spc="-15" dirty="0">
                <a:solidFill>
                  <a:srgbClr val="DFE6CF"/>
                </a:solidFill>
                <a:latin typeface="Tw Cen MT"/>
                <a:cs typeface="Tw Cen MT"/>
              </a:rPr>
              <a:t>any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county in </a:t>
            </a:r>
            <a:r>
              <a:rPr sz="18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United States 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higher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than the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density of </a:t>
            </a:r>
            <a:r>
              <a:rPr sz="1800" spc="-15" dirty="0">
                <a:solidFill>
                  <a:srgbClr val="DFE6CF"/>
                </a:solidFill>
                <a:latin typeface="Tw Cen MT"/>
                <a:cs typeface="Tw Cen MT"/>
              </a:rPr>
              <a:t>any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individual American</a:t>
            </a:r>
            <a:r>
              <a:rPr sz="1800" spc="-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1800" spc="-25" dirty="0">
                <a:solidFill>
                  <a:srgbClr val="DFE6CF"/>
                </a:solidFill>
                <a:latin typeface="Tw Cen MT"/>
                <a:cs typeface="Tw Cen MT"/>
              </a:rPr>
              <a:t>city.</a:t>
            </a:r>
            <a:endParaRPr sz="1800">
              <a:latin typeface="Tw Cen MT"/>
              <a:cs typeface="Tw Cen MT"/>
            </a:endParaRPr>
          </a:p>
          <a:p>
            <a:pPr marL="287020" marR="5080" indent="-274955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655" algn="l"/>
              </a:tabLst>
            </a:pP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(Kings County), on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the western tip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Long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Island, is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city's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most populous  borough.</a:t>
            </a:r>
            <a:endParaRPr sz="1800">
              <a:latin typeface="Tw Cen MT"/>
              <a:cs typeface="Tw Cen MT"/>
            </a:endParaRPr>
          </a:p>
          <a:p>
            <a:pPr marL="287020" marR="1257300" indent="-274955">
              <a:lnSpc>
                <a:spcPct val="100000"/>
              </a:lnSpc>
              <a:spcBef>
                <a:spcPts val="434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655" algn="l"/>
              </a:tabLst>
            </a:pP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Queens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(Queens County), on Long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Island </a:t>
            </a:r>
            <a:r>
              <a:rPr sz="1800" spc="5" dirty="0">
                <a:solidFill>
                  <a:srgbClr val="DFE6CF"/>
                </a:solidFill>
                <a:latin typeface="Tw Cen MT"/>
                <a:cs typeface="Tw Cen MT"/>
              </a:rPr>
              <a:t>north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east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Brooklyn, </a:t>
            </a:r>
            <a:r>
              <a:rPr sz="1800" dirty="0">
                <a:solidFill>
                  <a:srgbClr val="DFE6CF"/>
                </a:solidFill>
                <a:latin typeface="Tw Cen MT"/>
                <a:cs typeface="Tw Cen MT"/>
              </a:rPr>
              <a:t>is 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geographically </a:t>
            </a:r>
            <a:r>
              <a:rPr sz="18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1800" spc="-10" dirty="0">
                <a:solidFill>
                  <a:srgbClr val="DFE6CF"/>
                </a:solidFill>
                <a:latin typeface="Tw Cen MT"/>
                <a:cs typeface="Tw Cen MT"/>
              </a:rPr>
              <a:t>largest</a:t>
            </a:r>
            <a:r>
              <a:rPr sz="1800" spc="-6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1800" spc="-5" dirty="0">
                <a:solidFill>
                  <a:srgbClr val="DFE6CF"/>
                </a:solidFill>
                <a:latin typeface="Tw Cen MT"/>
                <a:cs typeface="Tw Cen MT"/>
              </a:rPr>
              <a:t>borough.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3224" y="4709159"/>
            <a:ext cx="6551675" cy="2333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3167" y="1392936"/>
            <a:ext cx="4454652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68309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 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most populous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United States , with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an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estimated record high of 8,622,698 residents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2017,incorporating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more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immigration into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than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outmigration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since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2010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United States  Census.</a:t>
            </a:r>
            <a:endParaRPr sz="2000">
              <a:latin typeface="Tw Cen MT"/>
              <a:cs typeface="Tw Cen MT"/>
            </a:endParaRPr>
          </a:p>
          <a:p>
            <a:pPr marL="286385" marR="81280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5885815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racial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composition 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given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below.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This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reason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 has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restaurants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serving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many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countries</a:t>
            </a:r>
            <a:r>
              <a:rPr sz="2000" spc="-9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such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as	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India,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Africa,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Japan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etc.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This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also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increases 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scope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business in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000" spc="-2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City.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2047" y="4352544"/>
            <a:ext cx="4149851" cy="2311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49895" cy="2037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78803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This	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has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been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manually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prepared.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is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taken from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Wikipedia</a:t>
            </a:r>
            <a:r>
              <a:rPr sz="2000" spc="-2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page</a:t>
            </a:r>
            <a:endParaRPr sz="2000">
              <a:latin typeface="Tw Cen MT"/>
              <a:cs typeface="Tw Cen MT"/>
            </a:endParaRPr>
          </a:p>
          <a:p>
            <a:pPr marL="286385">
              <a:lnSpc>
                <a:spcPct val="100000"/>
              </a:lnSpc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</a:t>
            </a:r>
            <a:r>
              <a:rPr sz="2000" u="heavy" spc="-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https://en.wikipedia.org/wiki/Cuisine_of_New_York_City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used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create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word</a:t>
            </a:r>
            <a:r>
              <a:rPr sz="2000" spc="-6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cloud.</a:t>
            </a:r>
            <a:endParaRPr sz="20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400050">
              <a:lnSpc>
                <a:spcPct val="100000"/>
              </a:lnSpc>
            </a:pP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b="1" spc="-2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CITY CUISINE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Most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Preferred Food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–Italian, 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Purto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Rican,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Mexican,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Jewish,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Indian,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Pakistani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&amp;</a:t>
            </a:r>
            <a:r>
              <a:rPr sz="2000" spc="-114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Dominican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2656" y="4206240"/>
            <a:ext cx="4764024" cy="2529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4067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30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-Most  Preferred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</a:t>
            </a:r>
            <a:r>
              <a:rPr sz="2400" spc="-9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Italian, </a:t>
            </a:r>
            <a:r>
              <a:rPr sz="2400" spc="10" dirty="0">
                <a:solidFill>
                  <a:srgbClr val="DFE6CF"/>
                </a:solidFill>
                <a:latin typeface="Tw Cen MT"/>
                <a:cs typeface="Tw Cen MT"/>
              </a:rPr>
              <a:t>Purto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Rican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&amp;</a:t>
            </a: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Mexican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454066"/>
            <a:ext cx="43326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40" dirty="0">
                <a:solidFill>
                  <a:srgbClr val="DFE6CF"/>
                </a:solidFill>
                <a:latin typeface="Tw Cen MT"/>
                <a:cs typeface="Tw Cen MT"/>
              </a:rPr>
              <a:t>MANHATTAN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Most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Preferred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Manhattan </a:t>
            </a:r>
            <a:r>
              <a:rPr sz="2400" spc="10" dirty="0">
                <a:solidFill>
                  <a:srgbClr val="DFE6CF"/>
                </a:solidFill>
                <a:latin typeface="Tw Cen MT"/>
                <a:cs typeface="Tw Cen MT"/>
              </a:rPr>
              <a:t>is</a:t>
            </a:r>
            <a:r>
              <a:rPr sz="2400" spc="-1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Italian, American,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Puerto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Rican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Indian.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7796" y="1982724"/>
            <a:ext cx="3314700" cy="1947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7796" y="4352544"/>
            <a:ext cx="3314700" cy="2033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0188" y="1301496"/>
            <a:ext cx="3101340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057" y="1906034"/>
            <a:ext cx="3579495" cy="44766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200" spc="-3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review for </a:t>
            </a:r>
            <a:r>
              <a:rPr lang="en-US" sz="2200" dirty="0" smtClean="0">
                <a:solidFill>
                  <a:srgbClr val="DFE6CF"/>
                </a:solidFill>
                <a:latin typeface="Tw Cen MT"/>
                <a:cs typeface="Tw Cen MT"/>
              </a:rPr>
              <a:t>“La belle Bouche Ltd”</a:t>
            </a:r>
            <a:endParaRPr sz="2200" dirty="0">
              <a:latin typeface="Tw Cen MT"/>
              <a:cs typeface="Tw Cen MT"/>
            </a:endParaRPr>
          </a:p>
          <a:p>
            <a:pPr marL="287020" marR="41529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Optimum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location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for new 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Restaurant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 business</a:t>
            </a:r>
            <a:endParaRPr sz="2200" dirty="0">
              <a:latin typeface="Tw Cen MT"/>
              <a:cs typeface="Tw Cen MT"/>
            </a:endParaRPr>
          </a:p>
          <a:p>
            <a:pPr marL="287020" indent="-274955">
              <a:lnSpc>
                <a:spcPts val="333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5" dirty="0">
                <a:solidFill>
                  <a:srgbClr val="DFE6CF"/>
                </a:solidFill>
                <a:latin typeface="Tw Cen MT"/>
                <a:cs typeface="Tw Cen MT"/>
              </a:rPr>
              <a:t>Business Problem</a:t>
            </a:r>
            <a:r>
              <a:rPr sz="2800" b="1" spc="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800" b="1" spc="-5" dirty="0">
                <a:solidFill>
                  <a:srgbClr val="DFE6CF"/>
                </a:solidFill>
                <a:latin typeface="Tw Cen MT"/>
                <a:cs typeface="Tw Cen MT"/>
              </a:rPr>
              <a:t>:</a:t>
            </a:r>
            <a:endParaRPr sz="2800" dirty="0">
              <a:latin typeface="Tw Cen MT"/>
              <a:cs typeface="Tw Cen MT"/>
            </a:endParaRPr>
          </a:p>
          <a:p>
            <a:pPr marL="287020" marR="142240" indent="-274320">
              <a:lnSpc>
                <a:spcPct val="80000"/>
              </a:lnSpc>
              <a:spcBef>
                <a:spcPts val="515"/>
              </a:spcBef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Choice of first neighborhood</a:t>
            </a:r>
            <a:r>
              <a:rPr sz="2000" spc="-1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start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</a:t>
            </a:r>
            <a:r>
              <a:rPr sz="2000" spc="-9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business.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Easy to</a:t>
            </a:r>
            <a:r>
              <a:rPr sz="2000" spc="-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replicate.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Low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competition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High</a:t>
            </a:r>
            <a:r>
              <a:rPr sz="2000" spc="-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demand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ts val="2385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Choice of</a:t>
            </a:r>
            <a:r>
              <a:rPr sz="2000" spc="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Menu</a:t>
            </a:r>
            <a:endParaRPr sz="2000" dirty="0">
              <a:latin typeface="Tw Cen MT"/>
              <a:cs typeface="Tw Cen MT"/>
            </a:endParaRPr>
          </a:p>
          <a:p>
            <a:pPr marL="287020" indent="-274955">
              <a:lnSpc>
                <a:spcPts val="334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5" dirty="0">
                <a:solidFill>
                  <a:srgbClr val="DFE6CF"/>
                </a:solidFill>
                <a:latin typeface="Tw Cen MT"/>
                <a:cs typeface="Tw Cen MT"/>
              </a:rPr>
              <a:t>Success </a:t>
            </a:r>
            <a:r>
              <a:rPr sz="2800" b="1" dirty="0">
                <a:solidFill>
                  <a:srgbClr val="DFE6CF"/>
                </a:solidFill>
                <a:latin typeface="Tw Cen MT"/>
                <a:cs typeface="Tw Cen MT"/>
              </a:rPr>
              <a:t>Criteria</a:t>
            </a:r>
            <a:r>
              <a:rPr sz="2800" b="1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800" b="1" spc="-5" dirty="0">
                <a:solidFill>
                  <a:srgbClr val="DFE6CF"/>
                </a:solidFill>
                <a:latin typeface="Tw Cen MT"/>
                <a:cs typeface="Tw Cen MT"/>
              </a:rPr>
              <a:t>:</a:t>
            </a:r>
            <a:endParaRPr sz="2800" dirty="0">
              <a:latin typeface="Tw Cen MT"/>
              <a:cs typeface="Tw Cen MT"/>
            </a:endParaRPr>
          </a:p>
          <a:p>
            <a:pPr marL="292735" marR="132715" indent="-280035">
              <a:lnSpc>
                <a:spcPct val="100000"/>
              </a:lnSpc>
              <a:spcBef>
                <a:spcPts val="30"/>
              </a:spcBef>
              <a:tabLst>
                <a:tab pos="287020" algn="l"/>
              </a:tabLst>
            </a:pPr>
            <a:r>
              <a:rPr sz="2000" dirty="0">
                <a:solidFill>
                  <a:srgbClr val="ACC1C8"/>
                </a:solidFill>
                <a:latin typeface="Tw Cen MT"/>
                <a:cs typeface="Tw Cen MT"/>
              </a:rPr>
              <a:t>-	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Best neighborhood </a:t>
            </a:r>
            <a:r>
              <a:rPr sz="2000" spc="15" dirty="0">
                <a:solidFill>
                  <a:srgbClr val="DFE6CF"/>
                </a:solidFill>
                <a:latin typeface="Tw Cen MT"/>
                <a:cs typeface="Tw Cen MT"/>
              </a:rPr>
              <a:t>which</a:t>
            </a:r>
            <a:r>
              <a:rPr sz="2000" spc="-1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meets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above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criteria.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3991355"/>
            <a:ext cx="4258055" cy="2602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0200" y="1903476"/>
            <a:ext cx="4186427" cy="1952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59"/>
            <a:ext cx="2516123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5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1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1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1" y="7620"/>
                </a:lnTo>
                <a:lnTo>
                  <a:pt x="179831" y="13716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79831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1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1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1" y="42672"/>
                </a:lnTo>
                <a:lnTo>
                  <a:pt x="179831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1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5" y="1400555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1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36995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QUEENS CUISINE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Most  Preferred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Queens</a:t>
            </a:r>
            <a:r>
              <a:rPr sz="2400" spc="-114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</a:t>
            </a:r>
            <a:endParaRPr sz="2400">
              <a:latin typeface="Tw Cen MT"/>
              <a:cs typeface="Tw Cen MT"/>
            </a:endParaRPr>
          </a:p>
          <a:p>
            <a:pPr marL="287020" marR="50800">
              <a:lnSpc>
                <a:spcPct val="100000"/>
              </a:lnSpc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Indian,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Irish,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Pakistani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Mexican.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380993"/>
            <a:ext cx="376745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b="1" spc="-25" dirty="0">
                <a:solidFill>
                  <a:srgbClr val="DFE6CF"/>
                </a:solidFill>
                <a:latin typeface="Tw Cen MT"/>
                <a:cs typeface="Tw Cen MT"/>
              </a:rPr>
              <a:t>BRONX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Most  Preferred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The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Bronx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–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Italian,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Puerto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Rican,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Albanian and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Dominican.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01284" y="1946148"/>
            <a:ext cx="3680459" cy="1837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1284" y="4352544"/>
            <a:ext cx="3680459" cy="1941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0451" y="1301496"/>
            <a:ext cx="3215640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7823" y="1473708"/>
            <a:ext cx="143256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1288" y="1321308"/>
            <a:ext cx="216535" cy="285115"/>
          </a:xfrm>
          <a:custGeom>
            <a:avLst/>
            <a:gdLst/>
            <a:ahLst/>
            <a:cxnLst/>
            <a:rect l="l" t="t" r="r" b="b"/>
            <a:pathLst>
              <a:path w="216535" h="285115">
                <a:moveTo>
                  <a:pt x="216408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6492" y="71628"/>
                </a:lnTo>
                <a:lnTo>
                  <a:pt x="51816" y="164592"/>
                </a:lnTo>
                <a:lnTo>
                  <a:pt x="216408" y="164592"/>
                </a:lnTo>
                <a:lnTo>
                  <a:pt x="216408" y="216408"/>
                </a:lnTo>
                <a:close/>
              </a:path>
              <a:path w="21653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653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5192" y="1313688"/>
            <a:ext cx="228600" cy="299085"/>
          </a:xfrm>
          <a:custGeom>
            <a:avLst/>
            <a:gdLst/>
            <a:ahLst/>
            <a:cxnLst/>
            <a:rect l="l" t="t" r="r" b="b"/>
            <a:pathLst>
              <a:path w="228600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7160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6096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28600" h="299084">
                <a:moveTo>
                  <a:pt x="214884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5072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5072" y="164592"/>
                </a:lnTo>
                <a:lnTo>
                  <a:pt x="202692" y="172212"/>
                </a:lnTo>
                <a:lnTo>
                  <a:pt x="214884" y="172212"/>
                </a:lnTo>
                <a:lnTo>
                  <a:pt x="214884" y="178308"/>
                </a:lnTo>
                <a:close/>
              </a:path>
              <a:path w="228600" h="299084">
                <a:moveTo>
                  <a:pt x="202692" y="13716"/>
                </a:moveTo>
                <a:lnTo>
                  <a:pt x="195072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28600" h="299084">
                <a:moveTo>
                  <a:pt x="142031" y="13716"/>
                </a:moveTo>
                <a:lnTo>
                  <a:pt x="137160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28600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28600" h="299084">
                <a:moveTo>
                  <a:pt x="137160" y="178308"/>
                </a:moveTo>
                <a:lnTo>
                  <a:pt x="56388" y="178308"/>
                </a:lnTo>
                <a:lnTo>
                  <a:pt x="53340" y="176784"/>
                </a:lnTo>
                <a:lnTo>
                  <a:pt x="51816" y="175260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9540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6075"/>
                </a:lnTo>
                <a:lnTo>
                  <a:pt x="73446" y="164592"/>
                </a:lnTo>
                <a:lnTo>
                  <a:pt x="57912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28600" h="299084">
                <a:moveTo>
                  <a:pt x="126492" y="96075"/>
                </a:moveTo>
                <a:lnTo>
                  <a:pt x="126492" y="79248"/>
                </a:lnTo>
                <a:lnTo>
                  <a:pt x="132588" y="85344"/>
                </a:lnTo>
                <a:lnTo>
                  <a:pt x="134800" y="85344"/>
                </a:lnTo>
                <a:lnTo>
                  <a:pt x="126492" y="96075"/>
                </a:lnTo>
                <a:close/>
              </a:path>
              <a:path w="228600" h="299084">
                <a:moveTo>
                  <a:pt x="132588" y="85344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7160" y="82296"/>
                </a:lnTo>
                <a:lnTo>
                  <a:pt x="132588" y="85344"/>
                </a:lnTo>
                <a:close/>
              </a:path>
              <a:path w="228600" h="299084">
                <a:moveTo>
                  <a:pt x="134800" y="85344"/>
                </a:moveTo>
                <a:lnTo>
                  <a:pt x="132588" y="85344"/>
                </a:lnTo>
                <a:lnTo>
                  <a:pt x="137160" y="82296"/>
                </a:lnTo>
                <a:lnTo>
                  <a:pt x="134800" y="85344"/>
                </a:lnTo>
                <a:close/>
              </a:path>
              <a:path w="228600" h="299084">
                <a:moveTo>
                  <a:pt x="126492" y="172212"/>
                </a:moveTo>
                <a:lnTo>
                  <a:pt x="126492" y="96075"/>
                </a:lnTo>
                <a:lnTo>
                  <a:pt x="137160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2588" y="164592"/>
                </a:lnTo>
                <a:lnTo>
                  <a:pt x="126492" y="172212"/>
                </a:lnTo>
                <a:close/>
              </a:path>
              <a:path w="228600" h="299084">
                <a:moveTo>
                  <a:pt x="64008" y="176784"/>
                </a:moveTo>
                <a:lnTo>
                  <a:pt x="57912" y="164592"/>
                </a:lnTo>
                <a:lnTo>
                  <a:pt x="73446" y="164592"/>
                </a:lnTo>
                <a:lnTo>
                  <a:pt x="64008" y="176784"/>
                </a:lnTo>
                <a:close/>
              </a:path>
              <a:path w="228600" h="299084">
                <a:moveTo>
                  <a:pt x="138684" y="176784"/>
                </a:moveTo>
                <a:lnTo>
                  <a:pt x="64008" y="176784"/>
                </a:lnTo>
                <a:lnTo>
                  <a:pt x="73446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28600" h="299084">
                <a:moveTo>
                  <a:pt x="140208" y="172212"/>
                </a:moveTo>
                <a:lnTo>
                  <a:pt x="126492" y="172212"/>
                </a:lnTo>
                <a:lnTo>
                  <a:pt x="132588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28600" h="299084">
                <a:moveTo>
                  <a:pt x="202692" y="172212"/>
                </a:moveTo>
                <a:lnTo>
                  <a:pt x="195072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28600" h="299084">
                <a:moveTo>
                  <a:pt x="228600" y="178308"/>
                </a:moveTo>
                <a:lnTo>
                  <a:pt x="222504" y="178308"/>
                </a:lnTo>
                <a:lnTo>
                  <a:pt x="214884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5552" y="164592"/>
                </a:lnTo>
                <a:lnTo>
                  <a:pt x="228600" y="167640"/>
                </a:lnTo>
                <a:lnTo>
                  <a:pt x="228600" y="178308"/>
                </a:lnTo>
                <a:close/>
              </a:path>
              <a:path w="228600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28600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28600" h="299084">
                <a:moveTo>
                  <a:pt x="214884" y="224028"/>
                </a:moveTo>
                <a:lnTo>
                  <a:pt x="214884" y="172212"/>
                </a:lnTo>
                <a:lnTo>
                  <a:pt x="222504" y="178308"/>
                </a:lnTo>
                <a:lnTo>
                  <a:pt x="228600" y="178308"/>
                </a:lnTo>
                <a:lnTo>
                  <a:pt x="228600" y="216408"/>
                </a:lnTo>
                <a:lnTo>
                  <a:pt x="222504" y="216408"/>
                </a:lnTo>
                <a:lnTo>
                  <a:pt x="214884" y="224028"/>
                </a:lnTo>
                <a:close/>
              </a:path>
              <a:path w="228600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28600" h="299084">
                <a:moveTo>
                  <a:pt x="13716" y="224028"/>
                </a:moveTo>
                <a:lnTo>
                  <a:pt x="6096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28600" h="299084">
                <a:moveTo>
                  <a:pt x="140208" y="230124"/>
                </a:moveTo>
                <a:lnTo>
                  <a:pt x="132588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4884" y="216408"/>
                </a:lnTo>
                <a:lnTo>
                  <a:pt x="214884" y="224028"/>
                </a:lnTo>
                <a:lnTo>
                  <a:pt x="202692" y="224028"/>
                </a:lnTo>
                <a:lnTo>
                  <a:pt x="195072" y="230124"/>
                </a:lnTo>
                <a:lnTo>
                  <a:pt x="202692" y="230124"/>
                </a:lnTo>
                <a:lnTo>
                  <a:pt x="202692" y="284987"/>
                </a:lnTo>
                <a:lnTo>
                  <a:pt x="195072" y="284987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25552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4884" y="224028"/>
                </a:lnTo>
                <a:lnTo>
                  <a:pt x="222504" y="216408"/>
                </a:lnTo>
                <a:lnTo>
                  <a:pt x="228600" y="216408"/>
                </a:lnTo>
                <a:lnTo>
                  <a:pt x="228600" y="227076"/>
                </a:lnTo>
                <a:lnTo>
                  <a:pt x="225552" y="230124"/>
                </a:lnTo>
                <a:close/>
              </a:path>
              <a:path w="228600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2588" y="230124"/>
                </a:lnTo>
                <a:lnTo>
                  <a:pt x="140208" y="230124"/>
                </a:lnTo>
                <a:lnTo>
                  <a:pt x="140208" y="284987"/>
                </a:lnTo>
                <a:lnTo>
                  <a:pt x="132588" y="284987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28600" h="299084">
                <a:moveTo>
                  <a:pt x="202692" y="230124"/>
                </a:moveTo>
                <a:lnTo>
                  <a:pt x="195072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28600" h="299084">
                <a:moveTo>
                  <a:pt x="140208" y="292608"/>
                </a:moveTo>
                <a:lnTo>
                  <a:pt x="132588" y="284987"/>
                </a:lnTo>
                <a:lnTo>
                  <a:pt x="140208" y="284987"/>
                </a:lnTo>
                <a:lnTo>
                  <a:pt x="140208" y="292608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7"/>
                </a:lnTo>
                <a:lnTo>
                  <a:pt x="188976" y="284987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02692" y="292608"/>
                </a:moveTo>
                <a:lnTo>
                  <a:pt x="188976" y="292608"/>
                </a:lnTo>
                <a:lnTo>
                  <a:pt x="195072" y="284987"/>
                </a:lnTo>
                <a:lnTo>
                  <a:pt x="202692" y="284987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43144" y="1473708"/>
            <a:ext cx="143256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4896" y="1306067"/>
            <a:ext cx="3066287" cy="391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8592" y="1967006"/>
            <a:ext cx="790384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3779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  <a:tab pos="5907405" algn="l"/>
                <a:tab pos="6477000" algn="l"/>
              </a:tabLst>
            </a:pPr>
            <a:r>
              <a:rPr sz="2400" spc="-30" dirty="0">
                <a:solidFill>
                  <a:srgbClr val="DFE6CF"/>
                </a:solidFill>
                <a:latin typeface="Tw Cen MT"/>
                <a:cs typeface="Tw Cen MT"/>
              </a:rPr>
              <a:t>NewYork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geographical</a:t>
            </a:r>
            <a:r>
              <a:rPr sz="2400" spc="8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coordinates</a:t>
            </a:r>
            <a:r>
              <a:rPr sz="2400" spc="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data	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has	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be</a:t>
            </a:r>
            <a:r>
              <a:rPr sz="2400" spc="-8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utilized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as input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Foursquare API, that has been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leveraged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to 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provision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venues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information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400" spc="20" dirty="0">
                <a:solidFill>
                  <a:srgbClr val="DFE6CF"/>
                </a:solidFill>
                <a:latin typeface="Tw Cen MT"/>
                <a:cs typeface="Tw Cen MT"/>
              </a:rPr>
              <a:t>each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neighborhood.</a:t>
            </a:r>
            <a:endParaRPr sz="2400">
              <a:latin typeface="Tw Cen MT"/>
              <a:cs typeface="Tw Cen MT"/>
            </a:endParaRPr>
          </a:p>
          <a:p>
            <a:pPr marL="286385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Tw Cen MT"/>
                <a:cs typeface="Tw Cen MT"/>
              </a:rPr>
              <a:t>We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used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Foursquare API data to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neighborhoods in 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spc="-35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30" dirty="0">
                <a:solidFill>
                  <a:srgbClr val="DFE6CF"/>
                </a:solidFill>
                <a:latin typeface="Tw Cen MT"/>
                <a:cs typeface="Tw Cen MT"/>
              </a:rPr>
              <a:t>City.</a:t>
            </a:r>
            <a:endParaRPr sz="2400">
              <a:latin typeface="Tw Cen MT"/>
              <a:cs typeface="Tw Cen MT"/>
            </a:endParaRPr>
          </a:p>
          <a:p>
            <a:pPr marL="286385" marR="39687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Using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geographical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coordinates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15" dirty="0">
                <a:solidFill>
                  <a:srgbClr val="DFE6CF"/>
                </a:solidFill>
                <a:latin typeface="Tw Cen MT"/>
                <a:cs typeface="Tw Cen MT"/>
              </a:rPr>
              <a:t>each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neighbourhood  foursquare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API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calls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made to </a:t>
            </a:r>
            <a:r>
              <a:rPr sz="2400" spc="-20" dirty="0">
                <a:solidFill>
                  <a:srgbClr val="DFE6CF"/>
                </a:solidFill>
                <a:latin typeface="Tw Cen MT"/>
                <a:cs typeface="Tw Cen MT"/>
              </a:rPr>
              <a:t>get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top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200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venues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in a 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radius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1000</a:t>
            </a:r>
            <a:r>
              <a:rPr sz="2400" spc="8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meters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PART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1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 Manhattan</a:t>
            </a:r>
            <a:endParaRPr sz="2400">
              <a:latin typeface="Tw Cen MT"/>
              <a:cs typeface="Tw Cen MT"/>
            </a:endParaRPr>
          </a:p>
          <a:p>
            <a:pPr marL="265430">
              <a:lnSpc>
                <a:spcPct val="100000"/>
              </a:lnSpc>
              <a:spcBef>
                <a:spcPts val="580"/>
              </a:spcBef>
            </a:pPr>
            <a:r>
              <a:rPr sz="2400" spc="-55" dirty="0">
                <a:solidFill>
                  <a:srgbClr val="DFE6CF"/>
                </a:solidFill>
                <a:latin typeface="Tw Cen MT"/>
                <a:cs typeface="Tw Cen MT"/>
              </a:rPr>
              <a:t>PART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 2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Queens and Staten</a:t>
            </a:r>
            <a:r>
              <a:rPr sz="2400" spc="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Island</a:t>
            </a:r>
            <a:endParaRPr sz="2400">
              <a:latin typeface="Tw Cen MT"/>
              <a:cs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575303" y="861060"/>
            <a:ext cx="2871216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3867" y="99669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195" y="877823"/>
            <a:ext cx="192405" cy="254635"/>
          </a:xfrm>
          <a:custGeom>
            <a:avLst/>
            <a:gdLst/>
            <a:ahLst/>
            <a:cxnLst/>
            <a:rect l="l" t="t" r="r" b="b"/>
            <a:pathLst>
              <a:path w="192404" h="254634">
                <a:moveTo>
                  <a:pt x="192024" y="193548"/>
                </a:moveTo>
                <a:lnTo>
                  <a:pt x="0" y="193548"/>
                </a:lnTo>
                <a:lnTo>
                  <a:pt x="0" y="146304"/>
                </a:lnTo>
                <a:lnTo>
                  <a:pt x="117348" y="0"/>
                </a:lnTo>
                <a:lnTo>
                  <a:pt x="169164" y="0"/>
                </a:lnTo>
                <a:lnTo>
                  <a:pt x="169164" y="64008"/>
                </a:lnTo>
                <a:lnTo>
                  <a:pt x="112776" y="64008"/>
                </a:lnTo>
                <a:lnTo>
                  <a:pt x="47244" y="146304"/>
                </a:lnTo>
                <a:lnTo>
                  <a:pt x="192024" y="146304"/>
                </a:lnTo>
                <a:lnTo>
                  <a:pt x="192024" y="193548"/>
                </a:lnTo>
                <a:close/>
              </a:path>
              <a:path w="192404" h="254634">
                <a:moveTo>
                  <a:pt x="169164" y="146304"/>
                </a:moveTo>
                <a:lnTo>
                  <a:pt x="112776" y="146304"/>
                </a:lnTo>
                <a:lnTo>
                  <a:pt x="112776" y="64008"/>
                </a:lnTo>
                <a:lnTo>
                  <a:pt x="169164" y="64008"/>
                </a:lnTo>
                <a:lnTo>
                  <a:pt x="169164" y="146304"/>
                </a:lnTo>
                <a:close/>
              </a:path>
              <a:path w="192404" h="254634">
                <a:moveTo>
                  <a:pt x="169164" y="254508"/>
                </a:moveTo>
                <a:lnTo>
                  <a:pt x="112776" y="254508"/>
                </a:lnTo>
                <a:lnTo>
                  <a:pt x="112776" y="193548"/>
                </a:lnTo>
                <a:lnTo>
                  <a:pt x="169164" y="193548"/>
                </a:lnTo>
                <a:lnTo>
                  <a:pt x="169164" y="25450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6100" y="871727"/>
            <a:ext cx="205740" cy="266700"/>
          </a:xfrm>
          <a:custGeom>
            <a:avLst/>
            <a:gdLst/>
            <a:ahLst/>
            <a:cxnLst/>
            <a:rect l="l" t="t" r="r" b="b"/>
            <a:pathLst>
              <a:path w="205740" h="266700">
                <a:moveTo>
                  <a:pt x="112776" y="205740"/>
                </a:moveTo>
                <a:lnTo>
                  <a:pt x="3048" y="205740"/>
                </a:lnTo>
                <a:lnTo>
                  <a:pt x="0" y="202692"/>
                </a:lnTo>
                <a:lnTo>
                  <a:pt x="0" y="149352"/>
                </a:lnTo>
                <a:lnTo>
                  <a:pt x="1524" y="147828"/>
                </a:lnTo>
                <a:lnTo>
                  <a:pt x="117348" y="3048"/>
                </a:lnTo>
                <a:lnTo>
                  <a:pt x="118872" y="0"/>
                </a:lnTo>
                <a:lnTo>
                  <a:pt x="178308" y="0"/>
                </a:lnTo>
                <a:lnTo>
                  <a:pt x="181356" y="3048"/>
                </a:lnTo>
                <a:lnTo>
                  <a:pt x="181356" y="6096"/>
                </a:lnTo>
                <a:lnTo>
                  <a:pt x="167640" y="6096"/>
                </a:lnTo>
                <a:lnTo>
                  <a:pt x="167640" y="10668"/>
                </a:lnTo>
                <a:lnTo>
                  <a:pt x="128016" y="10668"/>
                </a:lnTo>
                <a:lnTo>
                  <a:pt x="123444" y="13716"/>
                </a:lnTo>
                <a:lnTo>
                  <a:pt x="125603" y="13716"/>
                </a:lnTo>
                <a:lnTo>
                  <a:pt x="15811" y="152400"/>
                </a:lnTo>
                <a:lnTo>
                  <a:pt x="13716" y="152400"/>
                </a:lnTo>
                <a:lnTo>
                  <a:pt x="12192" y="156972"/>
                </a:lnTo>
                <a:lnTo>
                  <a:pt x="13716" y="156972"/>
                </a:lnTo>
                <a:lnTo>
                  <a:pt x="13716" y="192024"/>
                </a:lnTo>
                <a:lnTo>
                  <a:pt x="6096" y="192024"/>
                </a:lnTo>
                <a:lnTo>
                  <a:pt x="13716" y="199644"/>
                </a:lnTo>
                <a:lnTo>
                  <a:pt x="112776" y="199644"/>
                </a:lnTo>
                <a:lnTo>
                  <a:pt x="112776" y="205740"/>
                </a:lnTo>
                <a:close/>
              </a:path>
              <a:path w="205740" h="266700">
                <a:moveTo>
                  <a:pt x="192024" y="160020"/>
                </a:moveTo>
                <a:lnTo>
                  <a:pt x="170688" y="160020"/>
                </a:lnTo>
                <a:lnTo>
                  <a:pt x="167640" y="156972"/>
                </a:lnTo>
                <a:lnTo>
                  <a:pt x="167640" y="6096"/>
                </a:lnTo>
                <a:lnTo>
                  <a:pt x="175260" y="13716"/>
                </a:lnTo>
                <a:lnTo>
                  <a:pt x="181356" y="13716"/>
                </a:lnTo>
                <a:lnTo>
                  <a:pt x="181356" y="146304"/>
                </a:lnTo>
                <a:lnTo>
                  <a:pt x="175260" y="146304"/>
                </a:lnTo>
                <a:lnTo>
                  <a:pt x="181356" y="152400"/>
                </a:lnTo>
                <a:lnTo>
                  <a:pt x="192024" y="152400"/>
                </a:lnTo>
                <a:lnTo>
                  <a:pt x="192024" y="160020"/>
                </a:lnTo>
                <a:close/>
              </a:path>
              <a:path w="205740" h="266700">
                <a:moveTo>
                  <a:pt x="181356" y="13716"/>
                </a:moveTo>
                <a:lnTo>
                  <a:pt x="175260" y="13716"/>
                </a:lnTo>
                <a:lnTo>
                  <a:pt x="167640" y="6096"/>
                </a:lnTo>
                <a:lnTo>
                  <a:pt x="181356" y="6096"/>
                </a:lnTo>
                <a:lnTo>
                  <a:pt x="181356" y="13716"/>
                </a:lnTo>
                <a:close/>
              </a:path>
              <a:path w="205740" h="266700">
                <a:moveTo>
                  <a:pt x="125603" y="13716"/>
                </a:moveTo>
                <a:lnTo>
                  <a:pt x="123444" y="13716"/>
                </a:lnTo>
                <a:lnTo>
                  <a:pt x="128016" y="10668"/>
                </a:lnTo>
                <a:lnTo>
                  <a:pt x="125603" y="13716"/>
                </a:lnTo>
                <a:close/>
              </a:path>
              <a:path w="205740" h="266700">
                <a:moveTo>
                  <a:pt x="167640" y="13716"/>
                </a:moveTo>
                <a:lnTo>
                  <a:pt x="125603" y="13716"/>
                </a:lnTo>
                <a:lnTo>
                  <a:pt x="128016" y="10668"/>
                </a:lnTo>
                <a:lnTo>
                  <a:pt x="167640" y="10668"/>
                </a:lnTo>
                <a:lnTo>
                  <a:pt x="167640" y="13716"/>
                </a:lnTo>
                <a:close/>
              </a:path>
              <a:path w="205740" h="266700">
                <a:moveTo>
                  <a:pt x="123444" y="160020"/>
                </a:moveTo>
                <a:lnTo>
                  <a:pt x="50292" y="160020"/>
                </a:lnTo>
                <a:lnTo>
                  <a:pt x="47244" y="158496"/>
                </a:lnTo>
                <a:lnTo>
                  <a:pt x="47244" y="155448"/>
                </a:lnTo>
                <a:lnTo>
                  <a:pt x="45720" y="153924"/>
                </a:lnTo>
                <a:lnTo>
                  <a:pt x="45720" y="150876"/>
                </a:lnTo>
                <a:lnTo>
                  <a:pt x="47244" y="149352"/>
                </a:lnTo>
                <a:lnTo>
                  <a:pt x="112776" y="65532"/>
                </a:lnTo>
                <a:lnTo>
                  <a:pt x="114300" y="64008"/>
                </a:lnTo>
                <a:lnTo>
                  <a:pt x="123444" y="64008"/>
                </a:lnTo>
                <a:lnTo>
                  <a:pt x="126492" y="67056"/>
                </a:lnTo>
                <a:lnTo>
                  <a:pt x="126492" y="70104"/>
                </a:lnTo>
                <a:lnTo>
                  <a:pt x="112776" y="70104"/>
                </a:lnTo>
                <a:lnTo>
                  <a:pt x="112776" y="88073"/>
                </a:lnTo>
                <a:lnTo>
                  <a:pt x="66406" y="146304"/>
                </a:lnTo>
                <a:lnTo>
                  <a:pt x="53340" y="146304"/>
                </a:lnTo>
                <a:lnTo>
                  <a:pt x="57912" y="156972"/>
                </a:lnTo>
                <a:lnTo>
                  <a:pt x="126492" y="156972"/>
                </a:lnTo>
                <a:lnTo>
                  <a:pt x="123444" y="160020"/>
                </a:lnTo>
                <a:close/>
              </a:path>
              <a:path w="205740" h="266700">
                <a:moveTo>
                  <a:pt x="112776" y="88073"/>
                </a:moveTo>
                <a:lnTo>
                  <a:pt x="112776" y="70104"/>
                </a:lnTo>
                <a:lnTo>
                  <a:pt x="118872" y="77724"/>
                </a:lnTo>
                <a:lnTo>
                  <a:pt x="121016" y="77724"/>
                </a:lnTo>
                <a:lnTo>
                  <a:pt x="112776" y="88073"/>
                </a:lnTo>
                <a:close/>
              </a:path>
              <a:path w="205740" h="266700">
                <a:moveTo>
                  <a:pt x="118872" y="77724"/>
                </a:moveTo>
                <a:lnTo>
                  <a:pt x="112776" y="70104"/>
                </a:lnTo>
                <a:lnTo>
                  <a:pt x="126492" y="70104"/>
                </a:lnTo>
                <a:lnTo>
                  <a:pt x="126492" y="74676"/>
                </a:lnTo>
                <a:lnTo>
                  <a:pt x="123444" y="74676"/>
                </a:lnTo>
                <a:lnTo>
                  <a:pt x="118872" y="77724"/>
                </a:lnTo>
                <a:close/>
              </a:path>
              <a:path w="205740" h="266700">
                <a:moveTo>
                  <a:pt x="121016" y="77724"/>
                </a:moveTo>
                <a:lnTo>
                  <a:pt x="118872" y="77724"/>
                </a:lnTo>
                <a:lnTo>
                  <a:pt x="123444" y="74676"/>
                </a:lnTo>
                <a:lnTo>
                  <a:pt x="121016" y="77724"/>
                </a:lnTo>
                <a:close/>
              </a:path>
              <a:path w="205740" h="266700">
                <a:moveTo>
                  <a:pt x="112776" y="152400"/>
                </a:moveTo>
                <a:lnTo>
                  <a:pt x="112776" y="88073"/>
                </a:lnTo>
                <a:lnTo>
                  <a:pt x="123444" y="74676"/>
                </a:lnTo>
                <a:lnTo>
                  <a:pt x="126492" y="74676"/>
                </a:lnTo>
                <a:lnTo>
                  <a:pt x="126492" y="146304"/>
                </a:lnTo>
                <a:lnTo>
                  <a:pt x="118872" y="146304"/>
                </a:lnTo>
                <a:lnTo>
                  <a:pt x="112776" y="152400"/>
                </a:lnTo>
                <a:close/>
              </a:path>
              <a:path w="205740" h="266700">
                <a:moveTo>
                  <a:pt x="57912" y="156972"/>
                </a:moveTo>
                <a:lnTo>
                  <a:pt x="53340" y="146304"/>
                </a:lnTo>
                <a:lnTo>
                  <a:pt x="66406" y="146304"/>
                </a:lnTo>
                <a:lnTo>
                  <a:pt x="57912" y="156972"/>
                </a:lnTo>
                <a:close/>
              </a:path>
              <a:path w="205740" h="266700">
                <a:moveTo>
                  <a:pt x="126492" y="156972"/>
                </a:moveTo>
                <a:lnTo>
                  <a:pt x="57912" y="156972"/>
                </a:lnTo>
                <a:lnTo>
                  <a:pt x="66406" y="146304"/>
                </a:lnTo>
                <a:lnTo>
                  <a:pt x="112776" y="146304"/>
                </a:lnTo>
                <a:lnTo>
                  <a:pt x="112776" y="152400"/>
                </a:lnTo>
                <a:lnTo>
                  <a:pt x="126492" y="152400"/>
                </a:lnTo>
                <a:lnTo>
                  <a:pt x="126492" y="156972"/>
                </a:lnTo>
                <a:close/>
              </a:path>
              <a:path w="205740" h="266700">
                <a:moveTo>
                  <a:pt x="126492" y="152400"/>
                </a:moveTo>
                <a:lnTo>
                  <a:pt x="112776" y="152400"/>
                </a:lnTo>
                <a:lnTo>
                  <a:pt x="118872" y="146304"/>
                </a:lnTo>
                <a:lnTo>
                  <a:pt x="126492" y="146304"/>
                </a:lnTo>
                <a:lnTo>
                  <a:pt x="126492" y="152400"/>
                </a:lnTo>
                <a:close/>
              </a:path>
              <a:path w="205740" h="266700">
                <a:moveTo>
                  <a:pt x="181356" y="152400"/>
                </a:moveTo>
                <a:lnTo>
                  <a:pt x="175260" y="146304"/>
                </a:lnTo>
                <a:lnTo>
                  <a:pt x="181356" y="146304"/>
                </a:lnTo>
                <a:lnTo>
                  <a:pt x="181356" y="152400"/>
                </a:lnTo>
                <a:close/>
              </a:path>
              <a:path w="205740" h="266700">
                <a:moveTo>
                  <a:pt x="205740" y="160020"/>
                </a:moveTo>
                <a:lnTo>
                  <a:pt x="198120" y="160020"/>
                </a:lnTo>
                <a:lnTo>
                  <a:pt x="192024" y="152400"/>
                </a:lnTo>
                <a:lnTo>
                  <a:pt x="181356" y="152400"/>
                </a:lnTo>
                <a:lnTo>
                  <a:pt x="181356" y="146304"/>
                </a:lnTo>
                <a:lnTo>
                  <a:pt x="202692" y="146304"/>
                </a:lnTo>
                <a:lnTo>
                  <a:pt x="205740" y="149352"/>
                </a:lnTo>
                <a:lnTo>
                  <a:pt x="205740" y="160020"/>
                </a:lnTo>
                <a:close/>
              </a:path>
              <a:path w="205740" h="266700">
                <a:moveTo>
                  <a:pt x="12192" y="156972"/>
                </a:moveTo>
                <a:lnTo>
                  <a:pt x="13716" y="152400"/>
                </a:lnTo>
                <a:lnTo>
                  <a:pt x="13716" y="155046"/>
                </a:lnTo>
                <a:lnTo>
                  <a:pt x="12192" y="156972"/>
                </a:lnTo>
                <a:close/>
              </a:path>
              <a:path w="205740" h="266700">
                <a:moveTo>
                  <a:pt x="13716" y="155046"/>
                </a:moveTo>
                <a:lnTo>
                  <a:pt x="13716" y="152400"/>
                </a:lnTo>
                <a:lnTo>
                  <a:pt x="15811" y="152400"/>
                </a:lnTo>
                <a:lnTo>
                  <a:pt x="13716" y="155046"/>
                </a:lnTo>
                <a:close/>
              </a:path>
              <a:path w="205740" h="266700">
                <a:moveTo>
                  <a:pt x="192024" y="199644"/>
                </a:moveTo>
                <a:lnTo>
                  <a:pt x="192024" y="152400"/>
                </a:lnTo>
                <a:lnTo>
                  <a:pt x="198120" y="160020"/>
                </a:lnTo>
                <a:lnTo>
                  <a:pt x="205740" y="160020"/>
                </a:lnTo>
                <a:lnTo>
                  <a:pt x="205740" y="192024"/>
                </a:lnTo>
                <a:lnTo>
                  <a:pt x="198120" y="192024"/>
                </a:lnTo>
                <a:lnTo>
                  <a:pt x="192024" y="199644"/>
                </a:lnTo>
                <a:close/>
              </a:path>
              <a:path w="205740" h="266700">
                <a:moveTo>
                  <a:pt x="13716" y="156972"/>
                </a:moveTo>
                <a:lnTo>
                  <a:pt x="12192" y="156972"/>
                </a:lnTo>
                <a:lnTo>
                  <a:pt x="13716" y="155046"/>
                </a:lnTo>
                <a:lnTo>
                  <a:pt x="13716" y="156972"/>
                </a:lnTo>
                <a:close/>
              </a:path>
              <a:path w="205740" h="266700">
                <a:moveTo>
                  <a:pt x="13716" y="199644"/>
                </a:moveTo>
                <a:lnTo>
                  <a:pt x="6096" y="192024"/>
                </a:lnTo>
                <a:lnTo>
                  <a:pt x="13716" y="192024"/>
                </a:lnTo>
                <a:lnTo>
                  <a:pt x="13716" y="199644"/>
                </a:lnTo>
                <a:close/>
              </a:path>
              <a:path w="205740" h="266700">
                <a:moveTo>
                  <a:pt x="126492" y="205740"/>
                </a:moveTo>
                <a:lnTo>
                  <a:pt x="118872" y="205740"/>
                </a:lnTo>
                <a:lnTo>
                  <a:pt x="112776" y="199644"/>
                </a:lnTo>
                <a:lnTo>
                  <a:pt x="13716" y="199644"/>
                </a:lnTo>
                <a:lnTo>
                  <a:pt x="13716" y="192024"/>
                </a:lnTo>
                <a:lnTo>
                  <a:pt x="123444" y="192024"/>
                </a:lnTo>
                <a:lnTo>
                  <a:pt x="126492" y="195072"/>
                </a:lnTo>
                <a:lnTo>
                  <a:pt x="126492" y="205740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67640" y="195072"/>
                </a:lnTo>
                <a:lnTo>
                  <a:pt x="170688" y="192024"/>
                </a:lnTo>
                <a:lnTo>
                  <a:pt x="192024" y="192024"/>
                </a:lnTo>
                <a:lnTo>
                  <a:pt x="192024" y="199644"/>
                </a:lnTo>
                <a:lnTo>
                  <a:pt x="181356" y="199644"/>
                </a:lnTo>
                <a:lnTo>
                  <a:pt x="175260" y="205740"/>
                </a:lnTo>
                <a:lnTo>
                  <a:pt x="181356" y="205740"/>
                </a:lnTo>
                <a:lnTo>
                  <a:pt x="181356" y="252984"/>
                </a:lnTo>
                <a:lnTo>
                  <a:pt x="17526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202692" y="205740"/>
                </a:moveTo>
                <a:lnTo>
                  <a:pt x="181356" y="205740"/>
                </a:lnTo>
                <a:lnTo>
                  <a:pt x="181356" y="199644"/>
                </a:lnTo>
                <a:lnTo>
                  <a:pt x="192024" y="199644"/>
                </a:lnTo>
                <a:lnTo>
                  <a:pt x="198120" y="192024"/>
                </a:lnTo>
                <a:lnTo>
                  <a:pt x="205740" y="192024"/>
                </a:lnTo>
                <a:lnTo>
                  <a:pt x="205740" y="202692"/>
                </a:lnTo>
                <a:lnTo>
                  <a:pt x="202692" y="205740"/>
                </a:lnTo>
                <a:close/>
              </a:path>
              <a:path w="205740" h="266700">
                <a:moveTo>
                  <a:pt x="178308" y="266700"/>
                </a:moveTo>
                <a:lnTo>
                  <a:pt x="115824" y="266700"/>
                </a:lnTo>
                <a:lnTo>
                  <a:pt x="112776" y="263652"/>
                </a:lnTo>
                <a:lnTo>
                  <a:pt x="112776" y="199644"/>
                </a:lnTo>
                <a:lnTo>
                  <a:pt x="118872" y="205740"/>
                </a:lnTo>
                <a:lnTo>
                  <a:pt x="126492" y="205740"/>
                </a:lnTo>
                <a:lnTo>
                  <a:pt x="126492" y="252984"/>
                </a:lnTo>
                <a:lnTo>
                  <a:pt x="118872" y="252984"/>
                </a:lnTo>
                <a:lnTo>
                  <a:pt x="126492" y="260604"/>
                </a:lnTo>
                <a:lnTo>
                  <a:pt x="181356" y="260604"/>
                </a:lnTo>
                <a:lnTo>
                  <a:pt x="181356" y="263652"/>
                </a:lnTo>
                <a:lnTo>
                  <a:pt x="178308" y="266700"/>
                </a:lnTo>
                <a:close/>
              </a:path>
              <a:path w="205740" h="266700">
                <a:moveTo>
                  <a:pt x="181356" y="205740"/>
                </a:moveTo>
                <a:lnTo>
                  <a:pt x="175260" y="205740"/>
                </a:lnTo>
                <a:lnTo>
                  <a:pt x="181356" y="199644"/>
                </a:lnTo>
                <a:lnTo>
                  <a:pt x="181356" y="205740"/>
                </a:lnTo>
                <a:close/>
              </a:path>
              <a:path w="205740" h="266700">
                <a:moveTo>
                  <a:pt x="126492" y="260604"/>
                </a:moveTo>
                <a:lnTo>
                  <a:pt x="118872" y="252984"/>
                </a:lnTo>
                <a:lnTo>
                  <a:pt x="126492" y="252984"/>
                </a:lnTo>
                <a:lnTo>
                  <a:pt x="126492" y="260604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26492" y="260604"/>
                </a:lnTo>
                <a:lnTo>
                  <a:pt x="126492" y="252984"/>
                </a:lnTo>
                <a:lnTo>
                  <a:pt x="16764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181356" y="260604"/>
                </a:moveTo>
                <a:lnTo>
                  <a:pt x="167640" y="260604"/>
                </a:lnTo>
                <a:lnTo>
                  <a:pt x="175260" y="252984"/>
                </a:lnTo>
                <a:lnTo>
                  <a:pt x="181356" y="252984"/>
                </a:lnTo>
                <a:lnTo>
                  <a:pt x="181356" y="2606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1484375"/>
            <a:ext cx="220980" cy="64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1300" y="1967006"/>
            <a:ext cx="9753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Brooklyn and Manhattan </a:t>
            </a:r>
            <a:r>
              <a:rPr sz="3600" spc="-25" dirty="0"/>
              <a:t>Venues</a:t>
            </a:r>
            <a:r>
              <a:rPr sz="3600" spc="-100" dirty="0"/>
              <a:t> </a:t>
            </a:r>
            <a:r>
              <a:rPr sz="3600" dirty="0"/>
              <a:t>data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41300" y="4449119"/>
            <a:ext cx="461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Brooklyn and Manhattan</a:t>
            </a:r>
            <a:r>
              <a:rPr sz="2400" spc="-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Visualization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700" y="2723067"/>
            <a:ext cx="7103366" cy="1380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fr-FR" dirty="0" smtClean="0"/>
          </a:p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67295" y="5066507"/>
            <a:ext cx="7229771" cy="22201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2800" y="1484375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64771" y="1821422"/>
            <a:ext cx="8250875" cy="15444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w Cen MT"/>
                <a:cs typeface="Tw Cen MT"/>
              </a:rPr>
              <a:t>Brooklyn and </a:t>
            </a:r>
            <a:r>
              <a:rPr b="1" spc="5" dirty="0">
                <a:latin typeface="Tw Cen MT"/>
                <a:cs typeface="Tw Cen MT"/>
              </a:rPr>
              <a:t>Manhattan </a:t>
            </a:r>
            <a:r>
              <a:rPr b="1" spc="-25" dirty="0">
                <a:latin typeface="Tw Cen MT"/>
                <a:cs typeface="Tw Cen MT"/>
              </a:rPr>
              <a:t>Venues </a:t>
            </a:r>
            <a:r>
              <a:rPr b="1" spc="-5" dirty="0">
                <a:latin typeface="Tw Cen MT"/>
                <a:cs typeface="Tw Cen MT"/>
              </a:rPr>
              <a:t>Visualization </a:t>
            </a:r>
            <a:r>
              <a:rPr b="1" dirty="0">
                <a:latin typeface="Tw Cen MT"/>
                <a:cs typeface="Tw Cen MT"/>
              </a:rPr>
              <a:t>: </a:t>
            </a:r>
            <a:r>
              <a:rPr spc="-10" dirty="0"/>
              <a:t>Generated </a:t>
            </a:r>
            <a:r>
              <a:rPr spc="-5" dirty="0"/>
              <a:t>the  </a:t>
            </a:r>
            <a:r>
              <a:rPr spc="-20" dirty="0"/>
              <a:t>below </a:t>
            </a:r>
            <a:r>
              <a:rPr spc="-10" dirty="0"/>
              <a:t>Brooklyn and </a:t>
            </a:r>
            <a:r>
              <a:rPr spc="-5" dirty="0"/>
              <a:t>Manhattan </a:t>
            </a:r>
            <a:r>
              <a:rPr spc="-25" dirty="0"/>
              <a:t>Venues </a:t>
            </a:r>
            <a:r>
              <a:rPr spc="-5" dirty="0"/>
              <a:t>Visualization. </a:t>
            </a:r>
            <a:r>
              <a:rPr dirty="0"/>
              <a:t>The  </a:t>
            </a:r>
            <a:r>
              <a:rPr spc="-5" dirty="0"/>
              <a:t>"BM_venues" dataframe has 9708 venues and 397 unique </a:t>
            </a:r>
            <a:r>
              <a:rPr spc="-15" dirty="0"/>
              <a:t>venue  </a:t>
            </a:r>
            <a:r>
              <a:rPr spc="-5"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2173224" y="3558540"/>
            <a:ext cx="6633971" cy="2889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91711" y="967740"/>
            <a:ext cx="2514600" cy="2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0612" y="111556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2992" y="1086611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79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79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79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79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4076" y="976883"/>
            <a:ext cx="181356" cy="2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3976" y="1397508"/>
            <a:ext cx="781812" cy="240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5516" y="154228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7896" y="1513331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80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80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80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80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2696" y="1399032"/>
            <a:ext cx="169164" cy="23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4448" y="1392936"/>
            <a:ext cx="5006339" cy="2895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69900" y="1804965"/>
            <a:ext cx="9753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Bronx, </a:t>
            </a:r>
            <a:r>
              <a:rPr sz="3600" spc="-5" dirty="0"/>
              <a:t>Queens and Staten Island </a:t>
            </a:r>
            <a:r>
              <a:rPr sz="3600" spc="-30" dirty="0"/>
              <a:t>Venues</a:t>
            </a:r>
            <a:r>
              <a:rPr sz="3600" spc="20" dirty="0"/>
              <a:t> </a:t>
            </a:r>
            <a:r>
              <a:rPr sz="3600" spc="-5" dirty="0"/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01409" y="4609465"/>
            <a:ext cx="5581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Queens and Staten Island</a:t>
            </a:r>
            <a:r>
              <a:rPr sz="2400" spc="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Visualization</a:t>
            </a:r>
            <a:endParaRPr sz="2400" dirty="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6819" y="2937807"/>
            <a:ext cx="7644383" cy="16596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5908" y="5153025"/>
            <a:ext cx="5483351" cy="2258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8967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3283" y="1484375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6183" y="1347216"/>
            <a:ext cx="6038088" cy="329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3396" y="2160892"/>
            <a:ext cx="8250875" cy="15444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w Cen MT"/>
                <a:cs typeface="Tw Cen MT"/>
              </a:rPr>
              <a:t>Bronx, </a:t>
            </a:r>
            <a:r>
              <a:rPr b="1" spc="-5" dirty="0">
                <a:latin typeface="Tw Cen MT"/>
                <a:cs typeface="Tw Cen MT"/>
              </a:rPr>
              <a:t>Queens </a:t>
            </a:r>
            <a:r>
              <a:rPr b="1" dirty="0">
                <a:latin typeface="Tw Cen MT"/>
                <a:cs typeface="Tw Cen MT"/>
              </a:rPr>
              <a:t>and </a:t>
            </a:r>
            <a:r>
              <a:rPr b="1" spc="5" dirty="0">
                <a:latin typeface="Tw Cen MT"/>
                <a:cs typeface="Tw Cen MT"/>
              </a:rPr>
              <a:t>Staten </a:t>
            </a:r>
            <a:r>
              <a:rPr b="1" dirty="0">
                <a:latin typeface="Tw Cen MT"/>
                <a:cs typeface="Tw Cen MT"/>
              </a:rPr>
              <a:t>Island </a:t>
            </a:r>
            <a:r>
              <a:rPr b="1" spc="-25" dirty="0">
                <a:latin typeface="Tw Cen MT"/>
                <a:cs typeface="Tw Cen MT"/>
              </a:rPr>
              <a:t>Venues </a:t>
            </a:r>
            <a:r>
              <a:rPr b="1" dirty="0">
                <a:latin typeface="Tw Cen MT"/>
                <a:cs typeface="Tw Cen MT"/>
              </a:rPr>
              <a:t>Visualization : </a:t>
            </a:r>
            <a:r>
              <a:rPr dirty="0"/>
              <a:t>The  </a:t>
            </a:r>
            <a:r>
              <a:rPr spc="-5" dirty="0"/>
              <a:t>"BQS_venues" dataframe has 10805 </a:t>
            </a:r>
            <a:r>
              <a:rPr spc="-10" dirty="0"/>
              <a:t>venues </a:t>
            </a:r>
            <a:r>
              <a:rPr spc="-5" dirty="0"/>
              <a:t>and </a:t>
            </a:r>
            <a:r>
              <a:rPr dirty="0"/>
              <a:t>387 </a:t>
            </a:r>
            <a:r>
              <a:rPr spc="-5" dirty="0"/>
              <a:t>unique  </a:t>
            </a:r>
            <a:r>
              <a:rPr spc="-10" dirty="0"/>
              <a:t>venue</a:t>
            </a:r>
            <a:r>
              <a:rPr spc="-20" dirty="0"/>
              <a:t> </a:t>
            </a:r>
            <a:r>
              <a:rPr spc="-5"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927100" y="4162425"/>
            <a:ext cx="7066787" cy="3107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5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2800" y="1484375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30394"/>
            <a:ext cx="3875404" cy="42379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172720" indent="-274955">
              <a:lnSpc>
                <a:spcPts val="2590"/>
              </a:lnSpc>
              <a:spcBef>
                <a:spcPts val="42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Segmenting and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Clustering  Neighborhoods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287020" marR="6350" indent="-274955">
              <a:lnSpc>
                <a:spcPts val="259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Cluster0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400" spc="-45" dirty="0">
                <a:solidFill>
                  <a:srgbClr val="DFE6CF"/>
                </a:solidFill>
                <a:latin typeface="Tw Cen MT"/>
                <a:cs typeface="Tw Cen MT"/>
              </a:rPr>
              <a:t>Total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Sum 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cluster0 has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smallest 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value.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shows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that the  market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not</a:t>
            </a:r>
            <a:r>
              <a:rPr sz="2400" spc="-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saturated.</a:t>
            </a:r>
            <a:endParaRPr sz="2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Tw Cen MT"/>
              <a:buChar char="-"/>
            </a:pPr>
            <a:endParaRPr sz="3250">
              <a:latin typeface="Times New Roman"/>
              <a:cs typeface="Times New Roman"/>
            </a:endParaRPr>
          </a:p>
          <a:p>
            <a:pPr marL="287020" marR="5080" indent="-274955">
              <a:lnSpc>
                <a:spcPts val="259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Cluster1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400" spc="-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Sum is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very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high. Lot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competition. Saturated  neighborhoods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6503" y="2694432"/>
            <a:ext cx="4040124" cy="3035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5" cy="28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2580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6896" y="1484375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9796" y="1347216"/>
            <a:ext cx="3777996" cy="3291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9523" y="1347216"/>
            <a:ext cx="2232660" cy="283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080" y="1898396"/>
            <a:ext cx="3875404" cy="449135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172720" indent="-274955">
              <a:lnSpc>
                <a:spcPct val="80000"/>
              </a:lnSpc>
              <a:spcBef>
                <a:spcPts val="6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Segmenting and </a:t>
            </a:r>
            <a:r>
              <a:rPr sz="2400" b="1" spc="-5" dirty="0">
                <a:solidFill>
                  <a:srgbClr val="DFE6CF"/>
                </a:solidFill>
                <a:latin typeface="Tw Cen MT"/>
                <a:cs typeface="Tw Cen MT"/>
              </a:rPr>
              <a:t>Clustering  Neighborhoods</a:t>
            </a:r>
            <a:endParaRPr sz="2400" dirty="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287020" marR="6350" indent="-274955">
              <a:lnSpc>
                <a:spcPct val="8000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 smtClean="0">
                <a:solidFill>
                  <a:srgbClr val="DFE6CF"/>
                </a:solidFill>
                <a:latin typeface="Tw Cen MT"/>
                <a:cs typeface="Tw Cen MT"/>
              </a:rPr>
              <a:t>Cluster</a:t>
            </a:r>
            <a:r>
              <a:rPr lang="en-US" sz="2400" b="1" spc="-5" dirty="0" smtClean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b="1" spc="-5" dirty="0" smtClean="0">
                <a:solidFill>
                  <a:srgbClr val="DFE6CF"/>
                </a:solidFill>
                <a:latin typeface="Tw Cen MT"/>
                <a:cs typeface="Tw Cen MT"/>
              </a:rPr>
              <a:t>0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400" spc="-45" dirty="0">
                <a:solidFill>
                  <a:srgbClr val="DFE6CF"/>
                </a:solidFill>
                <a:latin typeface="Tw Cen MT"/>
                <a:cs typeface="Tw Cen MT"/>
              </a:rPr>
              <a:t>Total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Sum 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cluster0 has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smallest 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value.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2400" spc="-25" dirty="0">
                <a:solidFill>
                  <a:srgbClr val="DFE6CF"/>
                </a:solidFill>
                <a:latin typeface="Tw Cen MT"/>
                <a:cs typeface="Tw Cen MT"/>
              </a:rPr>
              <a:t>shows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that the  market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is not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saturated.There  are untapped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markets.</a:t>
            </a:r>
            <a:endParaRPr sz="2400" dirty="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Tw Cen MT"/>
              <a:buChar char="-"/>
            </a:pPr>
            <a:endParaRPr sz="3000" dirty="0">
              <a:latin typeface="Times New Roman"/>
              <a:cs typeface="Times New Roman"/>
            </a:endParaRPr>
          </a:p>
          <a:p>
            <a:pPr marL="287020" marR="5080" indent="-274955">
              <a:lnSpc>
                <a:spcPct val="80000"/>
              </a:lnSpc>
              <a:buClr>
                <a:srgbClr val="ACC1C8"/>
              </a:buClr>
              <a:buFont typeface="Tw Cen MT"/>
              <a:buChar char="-"/>
              <a:tabLst>
                <a:tab pos="287020" algn="l"/>
                <a:tab pos="287655" algn="l"/>
              </a:tabLst>
            </a:pPr>
            <a:r>
              <a:rPr sz="2400" b="1" spc="-5" dirty="0" smtClean="0">
                <a:solidFill>
                  <a:srgbClr val="DFE6CF"/>
                </a:solidFill>
                <a:latin typeface="Tw Cen MT"/>
                <a:cs typeface="Tw Cen MT"/>
              </a:rPr>
              <a:t>Cluster</a:t>
            </a:r>
            <a:r>
              <a:rPr lang="en-US" sz="2400" b="1" spc="-5" dirty="0" smtClean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b="1" spc="-5" dirty="0" smtClean="0">
                <a:solidFill>
                  <a:srgbClr val="DFE6CF"/>
                </a:solidFill>
                <a:latin typeface="Tw Cen MT"/>
                <a:cs typeface="Tw Cen MT"/>
              </a:rPr>
              <a:t>1 </a:t>
            </a:r>
            <a:r>
              <a:rPr sz="2400" b="1" dirty="0">
                <a:solidFill>
                  <a:srgbClr val="DFE6CF"/>
                </a:solidFill>
                <a:latin typeface="Tw Cen MT"/>
                <a:cs typeface="Tw Cen MT"/>
              </a:rPr>
              <a:t>: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400" spc="-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Total 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Sum is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very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high. Lot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competition. Saturated  neighborhoods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0096" y="1758695"/>
            <a:ext cx="4049267" cy="2602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568952"/>
            <a:ext cx="4116323" cy="20253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708" y="1301496"/>
            <a:ext cx="2401824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23" y="1906034"/>
            <a:ext cx="4269740" cy="44507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Scope to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cuisines of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various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countries in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Queens and  Staten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Island</a:t>
            </a:r>
            <a:endParaRPr sz="2200">
              <a:latin typeface="Tw Cen MT"/>
              <a:cs typeface="Tw Cen MT"/>
            </a:endParaRPr>
          </a:p>
          <a:p>
            <a:pPr marL="286385" marR="2794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In Manhattan and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Brooklyn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restaurants , cuisines of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many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countries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part of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their Menu.  Risk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can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be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taken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with great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menu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on board. It also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shows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people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love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cuisines 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various  countries.</a:t>
            </a:r>
            <a:endParaRPr sz="2200">
              <a:latin typeface="Tw Cen MT"/>
              <a:cs typeface="Tw Cen MT"/>
            </a:endParaRPr>
          </a:p>
          <a:p>
            <a:pPr marL="286385" marR="33655" indent="-274320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Scope to increase Farmers markets  in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Bronx,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Queens and Staten</a:t>
            </a:r>
            <a:r>
              <a:rPr sz="2200" spc="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Island.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25"/>
              </a:spcBef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Region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-</a:t>
            </a:r>
            <a:r>
              <a:rPr sz="2200" spc="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Cluster0</a:t>
            </a:r>
            <a:endParaRPr sz="2200">
              <a:latin typeface="Tw Cen MT"/>
              <a:cs typeface="Tw Cen MT"/>
            </a:endParaRPr>
          </a:p>
          <a:p>
            <a:pPr marL="286385" marR="421005" indent="-286385">
              <a:lnSpc>
                <a:spcPct val="100000"/>
              </a:lnSpc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Neighborhood – Staten Island –  </a:t>
            </a:r>
            <a:r>
              <a:rPr sz="2200" spc="-65" dirty="0">
                <a:solidFill>
                  <a:srgbClr val="DFE6CF"/>
                </a:solidFill>
                <a:latin typeface="Tw Cen MT"/>
                <a:cs typeface="Tw Cen MT"/>
              </a:rPr>
              <a:t>Tod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Hill,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Port </a:t>
            </a:r>
            <a:r>
              <a:rPr sz="2200" spc="-40" dirty="0">
                <a:solidFill>
                  <a:srgbClr val="DFE6CF"/>
                </a:solidFill>
                <a:latin typeface="Tw Cen MT"/>
                <a:cs typeface="Tw Cen MT"/>
              </a:rPr>
              <a:t>Ivory,</a:t>
            </a:r>
            <a:r>
              <a:rPr sz="2200" spc="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Bloomfield</a:t>
            </a:r>
            <a:endParaRPr sz="22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0" y="1975104"/>
            <a:ext cx="3031235" cy="1955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4206240"/>
            <a:ext cx="3031235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976" y="1301496"/>
            <a:ext cx="2679192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70" y="1792169"/>
            <a:ext cx="4506595" cy="45980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Analysis performed on limited</a:t>
            </a:r>
            <a:r>
              <a:rPr sz="2000" spc="-15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Re-run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program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with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updated</a:t>
            </a:r>
            <a:r>
              <a:rPr sz="2000" spc="-1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information</a:t>
            </a:r>
            <a:endParaRPr sz="2000">
              <a:latin typeface="Tw Cen MT"/>
              <a:cs typeface="Tw Cen MT"/>
            </a:endParaRPr>
          </a:p>
          <a:p>
            <a:pPr marL="286385" marR="450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Brooklyn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and Manhattan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has high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concentration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 business.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Very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competitive</a:t>
            </a:r>
            <a:r>
              <a:rPr sz="2000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market.</a:t>
            </a:r>
            <a:endParaRPr sz="2000">
              <a:latin typeface="Tw Cen MT"/>
              <a:cs typeface="Tw Cen MT"/>
            </a:endParaRPr>
          </a:p>
          <a:p>
            <a:pPr marL="286385" marR="2355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Bronx, Queens and </a:t>
            </a:r>
            <a:r>
              <a:rPr sz="2000" b="1" spc="5" dirty="0">
                <a:solidFill>
                  <a:srgbClr val="DFE6CF"/>
                </a:solidFill>
                <a:latin typeface="Tw Cen MT"/>
                <a:cs typeface="Tw Cen MT"/>
              </a:rPr>
              <a:t>Staten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Island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also  has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good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number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but</a:t>
            </a:r>
            <a:r>
              <a:rPr sz="2000" spc="-1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not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many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required.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So this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can be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explored.</a:t>
            </a:r>
            <a:endParaRPr sz="2000">
              <a:latin typeface="Tw Cen MT"/>
              <a:cs typeface="Tw Cen MT"/>
            </a:endParaRPr>
          </a:p>
          <a:p>
            <a:pPr marL="286385" marR="2228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per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neighbourhood or</a:t>
            </a:r>
            <a:r>
              <a:rPr sz="2000" spc="-1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  type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mentioned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like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Indian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Restaurant,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analysis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can be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checked.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venue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with 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lowest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risk and competition can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be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identified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5144" y="1975104"/>
            <a:ext cx="3467099" cy="389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6748" y="1301496"/>
            <a:ext cx="3208019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3452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3680" y="1301496"/>
            <a:ext cx="1175003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170" y="1912141"/>
            <a:ext cx="4517390" cy="441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Most populous city in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United</a:t>
            </a:r>
            <a:r>
              <a:rPr sz="2000" spc="-13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States</a:t>
            </a:r>
            <a:endParaRPr sz="2000" dirty="0">
              <a:latin typeface="Tw Cen MT"/>
              <a:cs typeface="Tw Cen MT"/>
            </a:endParaRPr>
          </a:p>
          <a:p>
            <a:pPr marL="286385" marR="7810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It is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diverse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is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financial capital</a:t>
            </a:r>
            <a:r>
              <a:rPr sz="2000" spc="-2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USA</a:t>
            </a:r>
            <a:endParaRPr sz="20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It is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multicultural</a:t>
            </a:r>
            <a:endParaRPr sz="20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Provides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lot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business</a:t>
            </a:r>
            <a:r>
              <a:rPr sz="2000" spc="-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opportunities</a:t>
            </a:r>
            <a:endParaRPr sz="20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Business friendly</a:t>
            </a:r>
            <a:r>
              <a:rPr sz="2000" spc="-1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environment</a:t>
            </a:r>
            <a:endParaRPr sz="2000" dirty="0">
              <a:latin typeface="Tw Cen MT"/>
              <a:cs typeface="Tw Cen MT"/>
            </a:endParaRPr>
          </a:p>
          <a:p>
            <a:pPr marL="286385" marR="88900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Attracted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many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different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players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into</a:t>
            </a:r>
            <a:r>
              <a:rPr sz="2000" spc="-114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market</a:t>
            </a:r>
            <a:endParaRPr sz="20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Global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hub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business and</a:t>
            </a:r>
            <a:r>
              <a:rPr sz="2000" spc="-1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commerce.</a:t>
            </a:r>
            <a:endParaRPr sz="2000" dirty="0">
              <a:latin typeface="Tw Cen MT"/>
              <a:cs typeface="Tw Cen MT"/>
            </a:endParaRPr>
          </a:p>
          <a:p>
            <a:pPr marL="286385" marR="5080" indent="-274320">
              <a:lnSpc>
                <a:spcPts val="1920"/>
              </a:lnSpc>
              <a:spcBef>
                <a:spcPts val="46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city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major centre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banking</a:t>
            </a:r>
            <a:r>
              <a:rPr sz="2000" spc="-16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and  finance, retailing,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world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trade,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transportation, tourism,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real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estate, new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media,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traditional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media,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advertising,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legal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services,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accountancy, insurance,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theatre,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fashion,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arts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United</a:t>
            </a:r>
            <a:r>
              <a:rPr sz="2000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States.</a:t>
            </a:r>
            <a:endParaRPr sz="2000" dirty="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17692" y="1975104"/>
            <a:ext cx="3678935" cy="4111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9596" y="1348740"/>
            <a:ext cx="2862072" cy="281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14444" y="1484375"/>
            <a:ext cx="222504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6488" y="1348740"/>
            <a:ext cx="4472940" cy="2819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893872"/>
            <a:ext cx="7692390" cy="33909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6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Market is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highly</a:t>
            </a:r>
            <a:r>
              <a:rPr sz="2400" spc="-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competitive</a:t>
            </a:r>
            <a:endParaRPr sz="2400" dirty="0">
              <a:latin typeface="Tw Cen MT"/>
              <a:cs typeface="Tw Cen MT"/>
            </a:endParaRPr>
          </a:p>
          <a:p>
            <a:pPr marL="286385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Highly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developed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400" spc="5" dirty="0">
                <a:solidFill>
                  <a:srgbClr val="DFE6CF"/>
                </a:solidFill>
                <a:latin typeface="Tw Cen MT"/>
                <a:cs typeface="Tw Cen MT"/>
              </a:rPr>
              <a:t>so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cost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doing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business is also one of 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the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highest</a:t>
            </a:r>
            <a:endParaRPr sz="2400" dirty="0">
              <a:latin typeface="Tw Cen MT"/>
              <a:cs typeface="Tw Cen MT"/>
            </a:endParaRPr>
          </a:p>
          <a:p>
            <a:pPr marL="286385" marR="48069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business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venture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or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expansion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needs to be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analysed  carefully</a:t>
            </a:r>
            <a:endParaRPr sz="2400" dirty="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One should strategically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targeting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market inorder to</a:t>
            </a:r>
            <a:r>
              <a:rPr sz="2400" spc="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–</a:t>
            </a:r>
            <a:endParaRPr sz="2400" dirty="0">
              <a:latin typeface="Tw Cen MT"/>
              <a:cs typeface="Tw Cen MT"/>
            </a:endParaRPr>
          </a:p>
          <a:p>
            <a:pPr marL="34734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-This will help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reduction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of</a:t>
            </a:r>
            <a:r>
              <a:rPr sz="2400" spc="6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risk.</a:t>
            </a:r>
            <a:endParaRPr sz="2400" dirty="0">
              <a:latin typeface="Tw Cen MT"/>
              <a:cs typeface="Tw Cen MT"/>
            </a:endParaRPr>
          </a:p>
          <a:p>
            <a:pPr marL="34734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-The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Return 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on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Investment </a:t>
            </a:r>
            <a:r>
              <a:rPr sz="2400" spc="-5" dirty="0">
                <a:solidFill>
                  <a:srgbClr val="DFE6CF"/>
                </a:solidFill>
                <a:latin typeface="Tw Cen MT"/>
                <a:cs typeface="Tw Cen MT"/>
              </a:rPr>
              <a:t>will </a:t>
            </a:r>
            <a:r>
              <a:rPr sz="2400" spc="-15" dirty="0">
                <a:solidFill>
                  <a:srgbClr val="DFE6CF"/>
                </a:solidFill>
                <a:latin typeface="Tw Cen MT"/>
                <a:cs typeface="Tw Cen MT"/>
              </a:rPr>
              <a:t>be</a:t>
            </a:r>
            <a:r>
              <a:rPr sz="240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w Cen MT"/>
                <a:cs typeface="Tw Cen MT"/>
              </a:rPr>
              <a:t>reasonable.</a:t>
            </a:r>
            <a:endParaRPr sz="2400" dirty="0">
              <a:latin typeface="Tw Cen MT"/>
              <a:cs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9296" y="1301496"/>
            <a:ext cx="3208019" cy="315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7084" y="1301496"/>
            <a:ext cx="1549908" cy="315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54" y="1912141"/>
            <a:ext cx="8025130" cy="44761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40005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City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famous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its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excellent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cuisine. It's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culture includes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an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array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international cuisines influenced 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by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city's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immigrant</a:t>
            </a:r>
            <a:r>
              <a:rPr sz="2000" spc="-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history.</a:t>
            </a:r>
            <a:endParaRPr sz="2000">
              <a:latin typeface="Tw Cen MT"/>
              <a:cs typeface="Tw Cen MT"/>
            </a:endParaRPr>
          </a:p>
          <a:p>
            <a:pPr marL="287020" marR="191770" indent="-27495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Central and Eastern European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immigrants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especially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Jewish immigrants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 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bagels,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cheesecake,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hot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dogs,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knishes,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</a:t>
            </a:r>
            <a:r>
              <a:rPr sz="2000" spc="-14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delicatessens</a:t>
            </a:r>
            <a:endParaRPr sz="200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Italian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New York-style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pizza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Italian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cuisine</a:t>
            </a:r>
            <a:endParaRPr sz="200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Jewish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immigrants and Irish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pastrami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corned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beef</a:t>
            </a:r>
            <a:endParaRPr sz="2000">
              <a:latin typeface="Tw Cen MT"/>
              <a:cs typeface="Tw Cen MT"/>
            </a:endParaRPr>
          </a:p>
          <a:p>
            <a:pPr marL="287020" marR="5080" indent="-27495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Chinese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other Asian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restaurants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,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sandwich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joints,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trattorias,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diners,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 coffeehouses are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ubiquitous throughout the</a:t>
            </a:r>
            <a:r>
              <a:rPr sz="2000" spc="-18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endParaRPr sz="2000">
              <a:latin typeface="Tw Cen MT"/>
              <a:cs typeface="Tw Cen MT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Mobile </a:t>
            </a:r>
            <a:r>
              <a:rPr sz="2000" b="1" spc="-10" dirty="0">
                <a:solidFill>
                  <a:srgbClr val="DFE6CF"/>
                </a:solidFill>
                <a:latin typeface="Tw Cen MT"/>
                <a:cs typeface="Tw Cen MT"/>
              </a:rPr>
              <a:t>food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vendors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Some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4,000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licensed 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by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</a:t>
            </a:r>
            <a:r>
              <a:rPr sz="2000" spc="-5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endParaRPr sz="2000">
              <a:latin typeface="Tw Cen MT"/>
              <a:cs typeface="Tw Cen MT"/>
            </a:endParaRPr>
          </a:p>
          <a:p>
            <a:pPr marL="287020" marR="26670" indent="-27495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Middle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Eastern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foods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such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falafel and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kebabs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examples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modern</a:t>
            </a:r>
            <a:r>
              <a:rPr sz="2000" spc="-18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street</a:t>
            </a:r>
            <a:r>
              <a:rPr sz="2000" spc="-6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food</a:t>
            </a:r>
            <a:endParaRPr sz="2000">
              <a:latin typeface="Tw Cen MT"/>
              <a:cs typeface="Tw Cen MT"/>
            </a:endParaRPr>
          </a:p>
          <a:p>
            <a:pPr marL="287020" marR="40640" indent="-27495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fine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dining </a:t>
            </a:r>
            <a:r>
              <a:rPr sz="2000" b="1" spc="-5" dirty="0">
                <a:solidFill>
                  <a:srgbClr val="DFE6CF"/>
                </a:solidFill>
                <a:latin typeface="Tw Cen MT"/>
                <a:cs typeface="Tw Cen MT"/>
              </a:rPr>
              <a:t>Michelin </a:t>
            </a:r>
            <a:r>
              <a:rPr sz="2000" b="1" spc="5" dirty="0">
                <a:solidFill>
                  <a:srgbClr val="DFE6CF"/>
                </a:solidFill>
                <a:latin typeface="Tw Cen MT"/>
                <a:cs typeface="Tw Cen MT"/>
              </a:rPr>
              <a:t>starred </a:t>
            </a:r>
            <a:r>
              <a:rPr sz="2000" b="1" dirty="0">
                <a:solidFill>
                  <a:srgbClr val="DFE6CF"/>
                </a:solidFill>
                <a:latin typeface="Tw Cen MT"/>
                <a:cs typeface="Tw Cen MT"/>
              </a:rPr>
              <a:t>restaurants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. 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home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"nearly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one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thousand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finest and most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diverse haute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restaurants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world", according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</a:t>
            </a:r>
            <a:r>
              <a:rPr sz="2000" spc="-8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Michelin.</a:t>
            </a:r>
            <a:endParaRPr sz="2000">
              <a:latin typeface="Tw Cen MT"/>
              <a:cs typeface="Tw Cen MT"/>
            </a:endParaRPr>
          </a:p>
          <a:p>
            <a:pPr marL="287020" marR="120014" indent="-274955">
              <a:lnSpc>
                <a:spcPct val="80000"/>
              </a:lnSpc>
              <a:spcBef>
                <a:spcPts val="49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So it is evident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that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survive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such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competitive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market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it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very</a:t>
            </a:r>
            <a:r>
              <a:rPr sz="2000" spc="-2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important 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strategically</a:t>
            </a:r>
            <a:r>
              <a:rPr sz="2000" spc="-7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plan.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7232" y="861060"/>
            <a:ext cx="6208775" cy="281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4492" y="1348740"/>
            <a:ext cx="4334256" cy="281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8625" y="2241302"/>
            <a:ext cx="7620634" cy="4115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9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200" spc="-35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200" spc="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Population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200" spc="-35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r>
              <a:rPr sz="2200" spc="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Demographics</a:t>
            </a:r>
            <a:endParaRPr sz="2200">
              <a:latin typeface="Tw Cen MT"/>
              <a:cs typeface="Tw Cen MT"/>
            </a:endParaRPr>
          </a:p>
          <a:p>
            <a:pPr marL="286385" marR="5080" indent="-274320">
              <a:lnSpc>
                <a:spcPct val="80000"/>
              </a:lnSpc>
              <a:spcBef>
                <a:spcPts val="52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there </a:t>
            </a:r>
            <a:r>
              <a:rPr sz="2200" spc="-30" dirty="0">
                <a:solidFill>
                  <a:srgbClr val="DFE6CF"/>
                </a:solidFill>
                <a:latin typeface="Tw Cen MT"/>
                <a:cs typeface="Tw Cen MT"/>
              </a:rPr>
              <a:t>any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Farmers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Markets,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Wholesale markets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etc </a:t>
            </a:r>
            <a:r>
              <a:rPr sz="2200" spc="-25" dirty="0">
                <a:solidFill>
                  <a:srgbClr val="DFE6CF"/>
                </a:solidFill>
                <a:latin typeface="Tw Cen MT"/>
                <a:cs typeface="Tw Cen MT"/>
              </a:rPr>
              <a:t>nearby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so 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that the ingredients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can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be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purchased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fresh 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maintain quality  and cost?</a:t>
            </a:r>
            <a:endParaRPr sz="2200">
              <a:latin typeface="Tw Cen MT"/>
              <a:cs typeface="Tw Cen MT"/>
            </a:endParaRPr>
          </a:p>
          <a:p>
            <a:pPr marL="286385" marR="351790" indent="-274320">
              <a:lnSpc>
                <a:spcPts val="2110"/>
              </a:lnSpc>
              <a:spcBef>
                <a:spcPts val="51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there </a:t>
            </a:r>
            <a:r>
              <a:rPr sz="2200" spc="-30" dirty="0">
                <a:solidFill>
                  <a:srgbClr val="DFE6CF"/>
                </a:solidFill>
                <a:latin typeface="Tw Cen MT"/>
                <a:cs typeface="Tw Cen MT"/>
              </a:rPr>
              <a:t>any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venues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like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Gyms,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Entertainmnet </a:t>
            </a:r>
            <a:r>
              <a:rPr sz="2200" spc="-15" dirty="0">
                <a:solidFill>
                  <a:srgbClr val="DFE6CF"/>
                </a:solidFill>
                <a:latin typeface="Tw Cen MT"/>
                <a:cs typeface="Tw Cen MT"/>
              </a:rPr>
              <a:t>zones,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Parks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etc  </a:t>
            </a:r>
            <a:r>
              <a:rPr sz="2200" spc="-20" dirty="0">
                <a:solidFill>
                  <a:srgbClr val="DFE6CF"/>
                </a:solidFill>
                <a:latin typeface="Tw Cen MT"/>
                <a:cs typeface="Tw Cen MT"/>
              </a:rPr>
              <a:t>nearby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where floating population is high</a:t>
            </a:r>
            <a:r>
              <a:rPr sz="2200" spc="9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etc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2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Who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are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the competitors in that</a:t>
            </a:r>
            <a:r>
              <a:rPr sz="2200" spc="1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location?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Cuisine </a:t>
            </a:r>
            <a:r>
              <a:rPr sz="2200" dirty="0">
                <a:solidFill>
                  <a:srgbClr val="DFE6CF"/>
                </a:solidFill>
                <a:latin typeface="Tw Cen MT"/>
                <a:cs typeface="Tw Cen MT"/>
              </a:rPr>
              <a:t>served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/ Menu </a:t>
            </a:r>
            <a:r>
              <a:rPr sz="2200" spc="5" dirty="0">
                <a:solidFill>
                  <a:srgbClr val="DFE6CF"/>
                </a:solidFill>
                <a:latin typeface="Tw Cen MT"/>
                <a:cs typeface="Tw Cen MT"/>
              </a:rPr>
              <a:t>of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the</a:t>
            </a:r>
            <a:r>
              <a:rPr sz="2200" spc="12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competitors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Segmentation of the</a:t>
            </a:r>
            <a:r>
              <a:rPr sz="2200" spc="8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Borough</a:t>
            </a:r>
            <a:endParaRPr sz="22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Untapped</a:t>
            </a:r>
            <a:r>
              <a:rPr sz="2200" spc="-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markets</a:t>
            </a:r>
            <a:endParaRPr sz="2200">
              <a:latin typeface="Tw Cen MT"/>
              <a:cs typeface="Tw Cen MT"/>
            </a:endParaRPr>
          </a:p>
          <a:p>
            <a:pPr marL="286385" marR="4875530" indent="-274320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Saturated markets etc 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list </a:t>
            </a:r>
            <a:r>
              <a:rPr sz="2200" spc="-10" dirty="0">
                <a:solidFill>
                  <a:srgbClr val="DFE6CF"/>
                </a:solidFill>
                <a:latin typeface="Tw Cen MT"/>
                <a:cs typeface="Tw Cen MT"/>
              </a:rPr>
              <a:t>can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go</a:t>
            </a:r>
            <a:r>
              <a:rPr sz="2200" spc="7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w Cen MT"/>
                <a:cs typeface="Tw Cen MT"/>
              </a:rPr>
              <a:t>on...</a:t>
            </a:r>
            <a:endParaRPr sz="2200">
              <a:latin typeface="Tw Cen MT"/>
              <a:cs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1301496"/>
            <a:ext cx="3831336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14260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7"/>
                </a:moveTo>
                <a:lnTo>
                  <a:pt x="41147" y="284987"/>
                </a:lnTo>
                <a:lnTo>
                  <a:pt x="41147" y="51816"/>
                </a:lnTo>
                <a:lnTo>
                  <a:pt x="0" y="51816"/>
                </a:lnTo>
                <a:lnTo>
                  <a:pt x="10667" y="0"/>
                </a:lnTo>
                <a:lnTo>
                  <a:pt x="103632" y="0"/>
                </a:lnTo>
                <a:lnTo>
                  <a:pt x="103632" y="28498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6639" y="1315211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79"/>
                </a:moveTo>
                <a:lnTo>
                  <a:pt x="44196" y="297179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79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68561"/>
            <a:ext cx="8044180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b="1" i="1" dirty="0">
                <a:solidFill>
                  <a:srgbClr val="DFE6CF"/>
                </a:solidFill>
                <a:latin typeface="Tw Cen MT"/>
                <a:cs typeface="Tw Cen MT"/>
              </a:rPr>
              <a:t>1 :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Neighborhood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has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total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of 5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boroughs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306 neighborhoods.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 order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segment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neighborhoods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explore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them, </a:t>
            </a:r>
            <a:r>
              <a:rPr sz="2000" spc="-20" dirty="0">
                <a:solidFill>
                  <a:srgbClr val="DFE6CF"/>
                </a:solidFill>
                <a:latin typeface="Tw Cen MT"/>
                <a:cs typeface="Tw Cen MT"/>
              </a:rPr>
              <a:t>we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will essentially  need a dataset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that contains 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5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boroughs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neighborhoods that 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exist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in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each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borough as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well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the latitude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longitude coordinates of  </a:t>
            </a:r>
            <a:r>
              <a:rPr sz="2000" spc="20" dirty="0">
                <a:solidFill>
                  <a:srgbClr val="DFE6CF"/>
                </a:solidFill>
                <a:latin typeface="Tw Cen MT"/>
                <a:cs typeface="Tw Cen MT"/>
              </a:rPr>
              <a:t>each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neighborhood.</a:t>
            </a:r>
            <a:endParaRPr sz="2000">
              <a:latin typeface="Tw Cen MT"/>
              <a:cs typeface="Tw Cen MT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This dataset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exists for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free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the 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web.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Link to 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dataset is</a:t>
            </a:r>
            <a:r>
              <a:rPr sz="2000" spc="-30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:</a:t>
            </a:r>
            <a:endParaRPr sz="2000">
              <a:latin typeface="Tw Cen MT"/>
              <a:cs typeface="Tw Cen MT"/>
            </a:endParaRP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https://geo.nyu.edu/catalog/nyu_2451_34572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7332" y="4206240"/>
            <a:ext cx="4328159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1306067"/>
            <a:ext cx="1034796" cy="306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7680" y="1301496"/>
            <a:ext cx="2630423" cy="315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85304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3"/>
                </a:moveTo>
                <a:lnTo>
                  <a:pt x="3048" y="291083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3"/>
                </a:lnTo>
                <a:lnTo>
                  <a:pt x="201168" y="237743"/>
                </a:lnTo>
                <a:lnTo>
                  <a:pt x="201168" y="291083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9207" y="1307591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19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1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3"/>
                </a:lnTo>
                <a:lnTo>
                  <a:pt x="126492" y="237743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1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1"/>
                </a:lnTo>
                <a:lnTo>
                  <a:pt x="23349" y="291083"/>
                </a:lnTo>
                <a:lnTo>
                  <a:pt x="9144" y="291083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3"/>
                </a:lnTo>
                <a:lnTo>
                  <a:pt x="141224" y="237743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3"/>
                </a:lnTo>
                <a:lnTo>
                  <a:pt x="211836" y="237743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3"/>
                </a:lnTo>
                <a:lnTo>
                  <a:pt x="207264" y="291083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3"/>
                </a:lnTo>
                <a:lnTo>
                  <a:pt x="23349" y="291083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3"/>
                </a:lnTo>
                <a:lnTo>
                  <a:pt x="201168" y="291083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3"/>
                </a:lnTo>
                <a:lnTo>
                  <a:pt x="214884" y="291083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170" y="1908240"/>
            <a:ext cx="8008620" cy="23418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b="1" i="1" dirty="0">
                <a:solidFill>
                  <a:srgbClr val="DFE6CF"/>
                </a:solidFill>
                <a:latin typeface="Tw Cen MT"/>
                <a:cs typeface="Tw Cen MT"/>
              </a:rPr>
              <a:t>2 :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Farmers Markets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</a:t>
            </a:r>
            <a:r>
              <a:rPr sz="2000" spc="-8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-</a:t>
            </a:r>
            <a:endParaRPr sz="2000">
              <a:latin typeface="Tw Cen MT"/>
              <a:cs typeface="Tw Cen MT"/>
            </a:endParaRPr>
          </a:p>
          <a:p>
            <a:pPr marL="285115" indent="-27305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https://data.cityofnewyork.us/dataset/DOHMH-Farmers-Markets-and-</a:t>
            </a:r>
            <a:endParaRPr sz="2000">
              <a:latin typeface="Tw Cen MT"/>
              <a:cs typeface="Tw Cen MT"/>
            </a:endParaRP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Food-Boxes/8vwk-6iz2</a:t>
            </a:r>
            <a:endParaRPr sz="2000">
              <a:latin typeface="Tw Cen MT"/>
              <a:cs typeface="Tw Cen MT"/>
            </a:endParaRPr>
          </a:p>
          <a:p>
            <a:pPr marL="286385" marR="5080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000" b="1" i="1" spc="5" dirty="0">
                <a:solidFill>
                  <a:srgbClr val="DFE6CF"/>
                </a:solidFill>
                <a:latin typeface="Tw Cen MT"/>
                <a:cs typeface="Tw Cen MT"/>
              </a:rPr>
              <a:t>farmers' </a:t>
            </a:r>
            <a:r>
              <a:rPr sz="2000" b="1" i="1" spc="-15" dirty="0">
                <a:solidFill>
                  <a:srgbClr val="DFE6CF"/>
                </a:solidFill>
                <a:latin typeface="Tw Cen MT"/>
                <a:cs typeface="Tw Cen MT"/>
              </a:rPr>
              <a:t>market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is often defined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as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public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site used </a:t>
            </a:r>
            <a:r>
              <a:rPr sz="2000" spc="-45" dirty="0">
                <a:solidFill>
                  <a:srgbClr val="DFE6CF"/>
                </a:solidFill>
                <a:latin typeface="Tw Cen MT"/>
                <a:cs typeface="Tw Cen MT"/>
              </a:rPr>
              <a:t>by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two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or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more local  or regional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producers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for the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direct sale of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farm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products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consumers. </a:t>
            </a:r>
            <a:r>
              <a:rPr sz="2000" spc="10" dirty="0">
                <a:solidFill>
                  <a:srgbClr val="DFE6CF"/>
                </a:solidFill>
                <a:latin typeface="Tw Cen MT"/>
                <a:cs typeface="Tw Cen MT"/>
              </a:rPr>
              <a:t>In 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addition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to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fresh </a:t>
            </a:r>
            <a:r>
              <a:rPr sz="2000" spc="5" dirty="0">
                <a:solidFill>
                  <a:srgbClr val="DFE6CF"/>
                </a:solidFill>
                <a:latin typeface="Tw Cen MT"/>
                <a:cs typeface="Tw Cen MT"/>
              </a:rPr>
              <a:t>fruits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vegetables,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markets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may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sell dairy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products,</a:t>
            </a:r>
            <a:r>
              <a:rPr sz="2000" spc="-24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fish,  meat,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baked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goods,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and other minimally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processed</a:t>
            </a:r>
            <a:r>
              <a:rPr sz="2000" spc="-210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foods.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2744" y="4494276"/>
            <a:ext cx="5916167" cy="2316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7" y="1301496"/>
            <a:ext cx="3831336" cy="31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9207" y="1309116"/>
            <a:ext cx="210312" cy="30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8608" y="1908240"/>
            <a:ext cx="6051550" cy="2768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575"/>
              </a:spcBef>
            </a:pPr>
            <a:r>
              <a:rPr sz="2000" b="1" i="1" spc="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b="1" i="1" dirty="0">
                <a:solidFill>
                  <a:srgbClr val="DFE6CF"/>
                </a:solidFill>
                <a:latin typeface="Tw Cen MT"/>
                <a:cs typeface="Tw Cen MT"/>
              </a:rPr>
              <a:t>3 :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Data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from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Wikipedia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pages as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given below</a:t>
            </a:r>
            <a:r>
              <a:rPr sz="2000" spc="-1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:</a:t>
            </a:r>
            <a:endParaRPr sz="2000">
              <a:latin typeface="Tw Cen MT"/>
              <a:cs typeface="Tw Cen MT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spc="-15" dirty="0">
                <a:solidFill>
                  <a:srgbClr val="DFE6CF"/>
                </a:solidFill>
                <a:latin typeface="Tw Cen MT"/>
                <a:cs typeface="Tw Cen MT"/>
              </a:rPr>
              <a:t>Population</a:t>
            </a:r>
            <a:endParaRPr sz="2000">
              <a:latin typeface="Tw Cen MT"/>
              <a:cs typeface="Tw Cen MT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r>
              <a:rPr sz="2000" spc="-3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Demographics</a:t>
            </a:r>
            <a:endParaRPr sz="2000">
              <a:latin typeface="Tw Cen MT"/>
              <a:cs typeface="Tw Cen MT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8290" algn="l"/>
                <a:tab pos="288925" algn="l"/>
              </a:tabLst>
            </a:pPr>
            <a:r>
              <a:rPr sz="2000" dirty="0">
                <a:solidFill>
                  <a:srgbClr val="DFE6CF"/>
                </a:solidFill>
                <a:latin typeface="Tw Cen MT"/>
                <a:cs typeface="Tw Cen MT"/>
              </a:rPr>
              <a:t>Cuisine of </a:t>
            </a:r>
            <a:r>
              <a:rPr sz="2000" spc="-10" dirty="0">
                <a:solidFill>
                  <a:srgbClr val="DFE6CF"/>
                </a:solidFill>
                <a:latin typeface="Tw Cen MT"/>
                <a:cs typeface="Tw Cen MT"/>
              </a:rPr>
              <a:t>New </a:t>
            </a:r>
            <a:r>
              <a:rPr sz="2000" spc="-30" dirty="0">
                <a:solidFill>
                  <a:srgbClr val="DFE6CF"/>
                </a:solidFill>
                <a:latin typeface="Tw Cen MT"/>
                <a:cs typeface="Tw Cen MT"/>
              </a:rPr>
              <a:t>York</a:t>
            </a:r>
            <a:r>
              <a:rPr sz="2000" spc="-25" dirty="0">
                <a:solidFill>
                  <a:srgbClr val="DFE6CF"/>
                </a:solidFill>
                <a:latin typeface="Tw Cen MT"/>
                <a:cs typeface="Tw Cen MT"/>
              </a:rPr>
              <a:t> </a:t>
            </a:r>
            <a:r>
              <a:rPr sz="2000" spc="-5" dirty="0">
                <a:solidFill>
                  <a:srgbClr val="DFE6CF"/>
                </a:solidFill>
                <a:latin typeface="Tw Cen MT"/>
                <a:cs typeface="Tw Cen MT"/>
              </a:rPr>
              <a:t>city</a:t>
            </a:r>
            <a:endParaRPr sz="20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https://en.wikipedia.org/wiki/New_York_City</a:t>
            </a:r>
            <a:endParaRPr sz="20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https://en.wikipedia.org/wiki/Economy_of_New_York_City</a:t>
            </a:r>
            <a:endParaRPr sz="20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https://en.wikipedia.org/wiki/Portal:New_York_City</a:t>
            </a:r>
            <a:endParaRPr sz="20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w Cen MT"/>
                <a:cs typeface="Tw Cen MT"/>
              </a:rPr>
              <a:t>https://en.wikipedia.org/wiki/Cuisine_of_New_York_City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2656" y="4855464"/>
            <a:ext cx="4764024" cy="1955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</TotalTime>
  <Words>1404</Words>
  <Application>Microsoft Office PowerPoint</Application>
  <PresentationFormat>Personnalisé</PresentationFormat>
  <Paragraphs>130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Century Gothic</vt:lpstr>
      <vt:lpstr>Times New Roman</vt:lpstr>
      <vt:lpstr>Tw Cen MT</vt:lpstr>
      <vt:lpstr>Wingdings 3</vt:lpstr>
      <vt:lpstr>Ion</vt:lpstr>
      <vt:lpstr>THE BATTLE OF NEIGHBORHOODS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Brooklyn and Manhattan Venues data</vt:lpstr>
      <vt:lpstr>Brooklyn and Manhattan Venues Visualization : Generated the  below Brooklyn and Manhattan Venues Visualization. The  "BM_venues" dataframe has 9708 venues and 397 unique venue  types.</vt:lpstr>
      <vt:lpstr>Bronx, Queens and Staten Island Venues data</vt:lpstr>
      <vt:lpstr>Bronx, Queens and Staten Island Venues Visualization : The  "BQS_venues" dataframe has 10805 venues and 387 unique  venue types.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Battle of Neighborhoods-Presentation.pptx</dc:title>
  <dc:creator>DELL</dc:creator>
  <cp:lastModifiedBy>Dave Will JEAN LOUIS</cp:lastModifiedBy>
  <cp:revision>2</cp:revision>
  <dcterms:created xsi:type="dcterms:W3CDTF">2020-03-02T21:12:05Z</dcterms:created>
  <dcterms:modified xsi:type="dcterms:W3CDTF">2020-03-02T21:35:27Z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2018-12-21T00:00:00Z</vt:filetime>
  </property>
  <property fmtid="{D5CDD505-2E9C-101B-9397-08002B2CF9AE}" pid="3" name="LastSaved">
    <vt:filetime>2020-03-02T00:00:00Z</vt:filetime>
  </property>
</Properties>
</file>